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</p:sldIdLst>
  <p:sldSz cx="18288000" cy="10287000"/>
  <p:notesSz cx="6858000" cy="9144000"/>
  <p:embeddedFontLst>
    <p:embeddedFont>
      <p:font typeface="Sniglet" charset="1" panose="04070505030100020000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Lazydog" charset="1" panose="00000000000000000000"/>
      <p:regular r:id="rId11"/>
    </p:embeddedFont>
    <p:embeddedFont>
      <p:font typeface="Advent Pro" charset="1" panose="02000506040000020004"/>
      <p:regular r:id="rId12"/>
    </p:embeddedFont>
    <p:embeddedFont>
      <p:font typeface="Advent Pro Bold" charset="1" panose="02000506040000020004"/>
      <p:regular r:id="rId13"/>
    </p:embeddedFont>
    <p:embeddedFont>
      <p:font typeface="Advent Pro Italics" charset="1" panose="02000506040000020004"/>
      <p:regular r:id="rId14"/>
    </p:embeddedFont>
    <p:embeddedFont>
      <p:font typeface="Advent Pro Bold Italics" charset="1" panose="02000506040000020004"/>
      <p:regular r:id="rId15"/>
    </p:embeddedFont>
    <p:embeddedFont>
      <p:font typeface="Advent Pro Thin" charset="1" panose="02000506040000020004"/>
      <p:regular r:id="rId16"/>
    </p:embeddedFont>
    <p:embeddedFont>
      <p:font typeface="Advent Pro Thin Italics" charset="1" panose="02000506040000020004"/>
      <p:regular r:id="rId17"/>
    </p:embeddedFont>
    <p:embeddedFont>
      <p:font typeface="Advent Pro Extra-Light" charset="1" panose="02000506040000020004"/>
      <p:regular r:id="rId18"/>
    </p:embeddedFont>
    <p:embeddedFont>
      <p:font typeface="Advent Pro Extra-Light Italics" charset="1" panose="02000506040000020004"/>
      <p:regular r:id="rId19"/>
    </p:embeddedFont>
    <p:embeddedFont>
      <p:font typeface="Advent Pro Light" charset="1" panose="02000506040000020004"/>
      <p:regular r:id="rId20"/>
    </p:embeddedFont>
    <p:embeddedFont>
      <p:font typeface="Advent Pro Light Italics" charset="1" panose="02000506040000020004"/>
      <p:regular r:id="rId21"/>
    </p:embeddedFont>
    <p:embeddedFont>
      <p:font typeface="Advent Pro Medium" charset="1" panose="02000506040000020004"/>
      <p:regular r:id="rId22"/>
    </p:embeddedFont>
    <p:embeddedFont>
      <p:font typeface="Advent Pro Medium Italics" charset="1" panose="02000506040000020004"/>
      <p:regular r:id="rId23"/>
    </p:embeddedFont>
    <p:embeddedFont>
      <p:font typeface="Advent Pro Semi-Bold" charset="1" panose="02000506040000020004"/>
      <p:regular r:id="rId24"/>
    </p:embeddedFont>
    <p:embeddedFont>
      <p:font typeface="Advent Pro Semi-Bold Italics" charset="1" panose="02000506040000020004"/>
      <p:regular r:id="rId25"/>
    </p:embeddedFont>
    <p:embeddedFont>
      <p:font typeface="Advent Pro Ultra-Bold" charset="1" panose="02000506040000020004"/>
      <p:regular r:id="rId26"/>
    </p:embeddedFont>
    <p:embeddedFont>
      <p:font typeface="Advent Pro Ultra-Bold Italics" charset="1" panose="02000506040000020004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19" Target="../media/image36.png" Type="http://schemas.openxmlformats.org/officeDocument/2006/relationships/image"/><Relationship Id="rId2" Target="../media/image1.jpeg" Type="http://schemas.openxmlformats.org/officeDocument/2006/relationships/image"/><Relationship Id="rId20" Target="../media/image37.sv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50.png" Type="http://schemas.openxmlformats.org/officeDocument/2006/relationships/image"/><Relationship Id="rId14" Target="../media/image51.svg" Type="http://schemas.openxmlformats.org/officeDocument/2006/relationships/image"/><Relationship Id="rId15" Target="../media/image58.png" Type="http://schemas.openxmlformats.org/officeDocument/2006/relationships/image"/><Relationship Id="rId16" Target="../media/image59.svg" Type="http://schemas.openxmlformats.org/officeDocument/2006/relationships/image"/><Relationship Id="rId17" Target="../media/image60.png" Type="http://schemas.openxmlformats.org/officeDocument/2006/relationships/image"/><Relationship Id="rId18" Target="../media/image61.svg" Type="http://schemas.openxmlformats.org/officeDocument/2006/relationships/image"/><Relationship Id="rId2" Target="../media/image1.jpeg" Type="http://schemas.openxmlformats.org/officeDocument/2006/relationships/image"/><Relationship Id="rId3" Target="../media/image54.png" Type="http://schemas.openxmlformats.org/officeDocument/2006/relationships/image"/><Relationship Id="rId4" Target="../media/image55.svg" Type="http://schemas.openxmlformats.org/officeDocument/2006/relationships/image"/><Relationship Id="rId5" Target="../media/image24.png" Type="http://schemas.openxmlformats.org/officeDocument/2006/relationships/image"/><Relationship Id="rId6" Target="../media/image25.svg" Type="http://schemas.openxmlformats.org/officeDocument/2006/relationships/image"/><Relationship Id="rId7" Target="../media/image56.png" Type="http://schemas.openxmlformats.org/officeDocument/2006/relationships/image"/><Relationship Id="rId8" Target="../media/image57.sv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svg" Type="http://schemas.openxmlformats.org/officeDocument/2006/relationships/image"/><Relationship Id="rId11" Target="../media/image30.png" Type="http://schemas.openxmlformats.org/officeDocument/2006/relationships/image"/><Relationship Id="rId12" Target="../media/image31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32.png" Type="http://schemas.openxmlformats.org/officeDocument/2006/relationships/image"/><Relationship Id="rId16" Target="../media/image33.svg" Type="http://schemas.openxmlformats.org/officeDocument/2006/relationships/image"/><Relationship Id="rId17" Target="../media/image34.png" Type="http://schemas.openxmlformats.org/officeDocument/2006/relationships/image"/><Relationship Id="rId18" Target="../media/image35.svg" Type="http://schemas.openxmlformats.org/officeDocument/2006/relationships/image"/><Relationship Id="rId19" Target="../media/image36.png" Type="http://schemas.openxmlformats.org/officeDocument/2006/relationships/image"/><Relationship Id="rId2" Target="../media/image1.jpeg" Type="http://schemas.openxmlformats.org/officeDocument/2006/relationships/image"/><Relationship Id="rId20" Target="../media/image37.sv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2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52.png" Type="http://schemas.openxmlformats.org/officeDocument/2006/relationships/image"/><Relationship Id="rId14" Target="../media/image53.svg" Type="http://schemas.openxmlformats.org/officeDocument/2006/relationships/image"/><Relationship Id="rId15" Target="../media/image20.png" Type="http://schemas.openxmlformats.org/officeDocument/2006/relationships/image"/><Relationship Id="rId16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49.svg" Type="http://schemas.openxmlformats.org/officeDocument/2006/relationships/image"/><Relationship Id="rId9" Target="../media/image50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32.png" Type="http://schemas.openxmlformats.org/officeDocument/2006/relationships/image"/><Relationship Id="rId12" Target="../media/image3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15" Target="../media/image42.png" Type="http://schemas.openxmlformats.org/officeDocument/2006/relationships/image"/><Relationship Id="rId16" Target="../media/image43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2.png" Type="http://schemas.openxmlformats.org/officeDocument/2006/relationships/image"/><Relationship Id="rId8" Target="../media/image3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20.png" Type="http://schemas.openxmlformats.org/officeDocument/2006/relationships/image"/><Relationship Id="rId14" Target="../media/image21.svg" Type="http://schemas.openxmlformats.org/officeDocument/2006/relationships/image"/><Relationship Id="rId2" Target="../media/image1.jpeg" Type="http://schemas.openxmlformats.org/officeDocument/2006/relationships/image"/><Relationship Id="rId3" Target="../media/image38.png" Type="http://schemas.openxmlformats.org/officeDocument/2006/relationships/image"/><Relationship Id="rId4" Target="../media/image39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71977">
            <a:off x="-3101393" y="5362275"/>
            <a:ext cx="4779588" cy="5059895"/>
          </a:xfrm>
          <a:custGeom>
            <a:avLst/>
            <a:gdLst/>
            <a:ahLst/>
            <a:cxnLst/>
            <a:rect r="r" b="b" t="t" l="l"/>
            <a:pathLst>
              <a:path h="5059895" w="4779588">
                <a:moveTo>
                  <a:pt x="0" y="0"/>
                </a:moveTo>
                <a:lnTo>
                  <a:pt x="4779588" y="0"/>
                </a:lnTo>
                <a:lnTo>
                  <a:pt x="4779588" y="5059895"/>
                </a:lnTo>
                <a:lnTo>
                  <a:pt x="0" y="505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99931">
            <a:off x="15737403" y="-1375018"/>
            <a:ext cx="5101195" cy="5400363"/>
          </a:xfrm>
          <a:custGeom>
            <a:avLst/>
            <a:gdLst/>
            <a:ahLst/>
            <a:cxnLst/>
            <a:rect r="r" b="b" t="t" l="l"/>
            <a:pathLst>
              <a:path h="5400363" w="5101195">
                <a:moveTo>
                  <a:pt x="0" y="0"/>
                </a:moveTo>
                <a:lnTo>
                  <a:pt x="5101194" y="0"/>
                </a:lnTo>
                <a:lnTo>
                  <a:pt x="5101194" y="5400362"/>
                </a:lnTo>
                <a:lnTo>
                  <a:pt x="0" y="540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21476" y="276171"/>
            <a:ext cx="15508328" cy="9734658"/>
            <a:chOff x="0" y="0"/>
            <a:chExt cx="20677770" cy="129795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95253" y="905343"/>
              <a:ext cx="18531602" cy="11325975"/>
            </a:xfrm>
            <a:custGeom>
              <a:avLst/>
              <a:gdLst/>
              <a:ahLst/>
              <a:cxnLst/>
              <a:rect r="r" b="b" t="t" l="l"/>
              <a:pathLst>
                <a:path h="11325975" w="18531602">
                  <a:moveTo>
                    <a:pt x="0" y="0"/>
                  </a:moveTo>
                  <a:lnTo>
                    <a:pt x="18531603" y="0"/>
                  </a:lnTo>
                  <a:lnTo>
                    <a:pt x="18531603" y="11325975"/>
                  </a:lnTo>
                  <a:lnTo>
                    <a:pt x="0" y="11325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16872" r="0" b="-3241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687539">
              <a:off x="17019476" y="11031380"/>
              <a:ext cx="3594780" cy="1169937"/>
            </a:xfrm>
            <a:custGeom>
              <a:avLst/>
              <a:gdLst/>
              <a:ahLst/>
              <a:cxnLst/>
              <a:rect r="r" b="b" t="t" l="l"/>
              <a:pathLst>
                <a:path h="1169937" w="3594780">
                  <a:moveTo>
                    <a:pt x="0" y="0"/>
                  </a:moveTo>
                  <a:lnTo>
                    <a:pt x="3594779" y="0"/>
                  </a:lnTo>
                  <a:lnTo>
                    <a:pt x="3594779" y="1169937"/>
                  </a:lnTo>
                  <a:lnTo>
                    <a:pt x="0" y="1169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687539">
              <a:off x="69538" y="852023"/>
              <a:ext cx="3935659" cy="1280878"/>
            </a:xfrm>
            <a:custGeom>
              <a:avLst/>
              <a:gdLst/>
              <a:ahLst/>
              <a:cxnLst/>
              <a:rect r="r" b="b" t="t" l="l"/>
              <a:pathLst>
                <a:path h="1280878" w="3935659">
                  <a:moveTo>
                    <a:pt x="0" y="0"/>
                  </a:moveTo>
                  <a:lnTo>
                    <a:pt x="3935659" y="0"/>
                  </a:lnTo>
                  <a:lnTo>
                    <a:pt x="3935659" y="1280878"/>
                  </a:lnTo>
                  <a:lnTo>
                    <a:pt x="0" y="1280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71094" y="3652234"/>
            <a:ext cx="11809091" cy="39803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4"/>
              </a:lnSpc>
            </a:pPr>
            <a:r>
              <a:rPr lang="en-US" sz="13800" spc="317">
                <a:solidFill>
                  <a:srgbClr val="562C67"/>
                </a:solidFill>
                <a:latin typeface="Lazydog"/>
              </a:rPr>
              <a:t>FESTIVAL</a:t>
            </a:r>
          </a:p>
          <a:p>
            <a:pPr algn="ctr" marL="0" indent="0" lvl="0">
              <a:lnSpc>
                <a:spcPts val="15594"/>
              </a:lnSpc>
            </a:pPr>
            <a:r>
              <a:rPr lang="en-US" sz="13800" spc="317">
                <a:solidFill>
                  <a:srgbClr val="562C67"/>
                </a:solidFill>
                <a:latin typeface="Lazydog"/>
              </a:rPr>
              <a:t> DANCES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4386807">
            <a:off x="15425014" y="4033060"/>
            <a:ext cx="1498375" cy="2765456"/>
          </a:xfrm>
          <a:custGeom>
            <a:avLst/>
            <a:gdLst/>
            <a:ahLst/>
            <a:cxnLst/>
            <a:rect r="r" b="b" t="t" l="l"/>
            <a:pathLst>
              <a:path h="2765456" w="1498375">
                <a:moveTo>
                  <a:pt x="0" y="0"/>
                </a:moveTo>
                <a:lnTo>
                  <a:pt x="1498374" y="0"/>
                </a:lnTo>
                <a:lnTo>
                  <a:pt x="1498374" y="2765456"/>
                </a:lnTo>
                <a:lnTo>
                  <a:pt x="0" y="2765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89264" y="6789538"/>
            <a:ext cx="1491908" cy="1545290"/>
          </a:xfrm>
          <a:custGeom>
            <a:avLst/>
            <a:gdLst/>
            <a:ahLst/>
            <a:cxnLst/>
            <a:rect r="r" b="b" t="t" l="l"/>
            <a:pathLst>
              <a:path h="1545290" w="1491908">
                <a:moveTo>
                  <a:pt x="0" y="0"/>
                </a:moveTo>
                <a:lnTo>
                  <a:pt x="1491908" y="0"/>
                </a:lnTo>
                <a:lnTo>
                  <a:pt x="1491908" y="1545290"/>
                </a:lnTo>
                <a:lnTo>
                  <a:pt x="0" y="1545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59983">
            <a:off x="12629588" y="-2319498"/>
            <a:ext cx="5101195" cy="5400363"/>
          </a:xfrm>
          <a:custGeom>
            <a:avLst/>
            <a:gdLst/>
            <a:ahLst/>
            <a:cxnLst/>
            <a:rect r="r" b="b" t="t" l="l"/>
            <a:pathLst>
              <a:path h="5400363" w="5101195">
                <a:moveTo>
                  <a:pt x="0" y="0"/>
                </a:moveTo>
                <a:lnTo>
                  <a:pt x="5101195" y="0"/>
                </a:lnTo>
                <a:lnTo>
                  <a:pt x="5101195" y="5400362"/>
                </a:lnTo>
                <a:lnTo>
                  <a:pt x="0" y="5400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65233" y="-626389"/>
            <a:ext cx="3751552" cy="2544235"/>
          </a:xfrm>
          <a:custGeom>
            <a:avLst/>
            <a:gdLst/>
            <a:ahLst/>
            <a:cxnLst/>
            <a:rect r="r" b="b" t="t" l="l"/>
            <a:pathLst>
              <a:path h="2544235" w="3751552">
                <a:moveTo>
                  <a:pt x="0" y="0"/>
                </a:moveTo>
                <a:lnTo>
                  <a:pt x="3751552" y="0"/>
                </a:lnTo>
                <a:lnTo>
                  <a:pt x="3751552" y="2544234"/>
                </a:lnTo>
                <a:lnTo>
                  <a:pt x="0" y="25442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39627">
            <a:off x="-47396" y="7480881"/>
            <a:ext cx="4779588" cy="5059895"/>
          </a:xfrm>
          <a:custGeom>
            <a:avLst/>
            <a:gdLst/>
            <a:ahLst/>
            <a:cxnLst/>
            <a:rect r="r" b="b" t="t" l="l"/>
            <a:pathLst>
              <a:path h="5059895" w="4779588">
                <a:moveTo>
                  <a:pt x="0" y="0"/>
                </a:moveTo>
                <a:lnTo>
                  <a:pt x="4779588" y="0"/>
                </a:lnTo>
                <a:lnTo>
                  <a:pt x="4779588" y="5059895"/>
                </a:lnTo>
                <a:lnTo>
                  <a:pt x="0" y="50598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95674">
            <a:off x="1904121" y="2667012"/>
            <a:ext cx="1777266" cy="2449865"/>
          </a:xfrm>
          <a:custGeom>
            <a:avLst/>
            <a:gdLst/>
            <a:ahLst/>
            <a:cxnLst/>
            <a:rect r="r" b="b" t="t" l="l"/>
            <a:pathLst>
              <a:path h="2449865" w="1777266">
                <a:moveTo>
                  <a:pt x="0" y="0"/>
                </a:moveTo>
                <a:lnTo>
                  <a:pt x="1777266" y="0"/>
                </a:lnTo>
                <a:lnTo>
                  <a:pt x="1777266" y="2449865"/>
                </a:lnTo>
                <a:lnTo>
                  <a:pt x="0" y="244986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089524">
            <a:off x="188664" y="7907114"/>
            <a:ext cx="2665623" cy="2259115"/>
          </a:xfrm>
          <a:custGeom>
            <a:avLst/>
            <a:gdLst/>
            <a:ahLst/>
            <a:cxnLst/>
            <a:rect r="r" b="b" t="t" l="l"/>
            <a:pathLst>
              <a:path h="2259115" w="2665623">
                <a:moveTo>
                  <a:pt x="0" y="0"/>
                </a:moveTo>
                <a:lnTo>
                  <a:pt x="2665623" y="0"/>
                </a:lnTo>
                <a:lnTo>
                  <a:pt x="2665623" y="2259115"/>
                </a:lnTo>
                <a:lnTo>
                  <a:pt x="0" y="22591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18807" y="2114294"/>
            <a:ext cx="2113665" cy="1270095"/>
          </a:xfrm>
          <a:custGeom>
            <a:avLst/>
            <a:gdLst/>
            <a:ahLst/>
            <a:cxnLst/>
            <a:rect r="r" b="b" t="t" l="l"/>
            <a:pathLst>
              <a:path h="1270095" w="2113665">
                <a:moveTo>
                  <a:pt x="0" y="0"/>
                </a:moveTo>
                <a:lnTo>
                  <a:pt x="2113665" y="0"/>
                </a:lnTo>
                <a:lnTo>
                  <a:pt x="2113665" y="1270094"/>
                </a:lnTo>
                <a:lnTo>
                  <a:pt x="0" y="127009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5430" y="1028700"/>
            <a:ext cx="7668558" cy="8516524"/>
          </a:xfrm>
          <a:custGeom>
            <a:avLst/>
            <a:gdLst/>
            <a:ahLst/>
            <a:cxnLst/>
            <a:rect r="r" b="b" t="t" l="l"/>
            <a:pathLst>
              <a:path h="8516524" w="7668558">
                <a:moveTo>
                  <a:pt x="0" y="0"/>
                </a:moveTo>
                <a:lnTo>
                  <a:pt x="7668558" y="0"/>
                </a:lnTo>
                <a:lnTo>
                  <a:pt x="7668558" y="8516524"/>
                </a:lnTo>
                <a:lnTo>
                  <a:pt x="0" y="851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69" t="-2409" r="-7679" b="-218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4397" y="2668969"/>
            <a:ext cx="8310625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pc="77">
                <a:solidFill>
                  <a:srgbClr val="6F4380"/>
                </a:solidFill>
                <a:latin typeface="Lazydog"/>
              </a:rPr>
              <a:t>CHARACTERISTICS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1439" y="3466722"/>
            <a:ext cx="5605121" cy="51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portrayal of Roman history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formal composition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the use of diagonals to show the peak of an emotion or moment (versus a regular moment)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local color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overall lighting</a:t>
            </a:r>
          </a:p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sz="3243">
                <a:solidFill>
                  <a:srgbClr val="562C67"/>
                </a:solidFill>
                <a:latin typeface="Sniglet"/>
              </a:rPr>
              <a:t>classic geo-structure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5077177" y="8594514"/>
            <a:ext cx="4364247" cy="2959753"/>
          </a:xfrm>
          <a:custGeom>
            <a:avLst/>
            <a:gdLst/>
            <a:ahLst/>
            <a:cxnLst/>
            <a:rect r="r" b="b" t="t" l="l"/>
            <a:pathLst>
              <a:path h="2959753" w="4364247">
                <a:moveTo>
                  <a:pt x="0" y="2959753"/>
                </a:moveTo>
                <a:lnTo>
                  <a:pt x="4364246" y="2959753"/>
                </a:lnTo>
                <a:lnTo>
                  <a:pt x="4364246" y="0"/>
                </a:lnTo>
                <a:lnTo>
                  <a:pt x="0" y="0"/>
                </a:lnTo>
                <a:lnTo>
                  <a:pt x="0" y="29597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997256" y="451170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969251" y="642908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27920">
            <a:off x="634444" y="124622"/>
            <a:ext cx="2425088" cy="3059170"/>
          </a:xfrm>
          <a:custGeom>
            <a:avLst/>
            <a:gdLst/>
            <a:ahLst/>
            <a:cxnLst/>
            <a:rect r="r" b="b" t="t" l="l"/>
            <a:pathLst>
              <a:path h="3059170" w="2425088">
                <a:moveTo>
                  <a:pt x="0" y="0"/>
                </a:moveTo>
                <a:lnTo>
                  <a:pt x="2425088" y="0"/>
                </a:lnTo>
                <a:lnTo>
                  <a:pt x="2425088" y="3059170"/>
                </a:lnTo>
                <a:lnTo>
                  <a:pt x="0" y="3059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076273">
            <a:off x="15178663" y="-2055976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93025" y="-582943"/>
            <a:ext cx="3732549" cy="2531347"/>
          </a:xfrm>
          <a:custGeom>
            <a:avLst/>
            <a:gdLst/>
            <a:ahLst/>
            <a:cxnLst/>
            <a:rect r="r" b="b" t="t" l="l"/>
            <a:pathLst>
              <a:path h="2531347" w="3732549">
                <a:moveTo>
                  <a:pt x="0" y="0"/>
                </a:moveTo>
                <a:lnTo>
                  <a:pt x="3732550" y="0"/>
                </a:lnTo>
                <a:lnTo>
                  <a:pt x="3732550" y="2531347"/>
                </a:lnTo>
                <a:lnTo>
                  <a:pt x="0" y="2531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02067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96624">
            <a:off x="-2698588" y="5667427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5" y="0"/>
                </a:lnTo>
                <a:lnTo>
                  <a:pt x="6218675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41955">
            <a:off x="15638620" y="-1894129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5992" y="638230"/>
            <a:ext cx="16596017" cy="9270588"/>
            <a:chOff x="0" y="0"/>
            <a:chExt cx="22128022" cy="123607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03586" y="593082"/>
              <a:ext cx="20632322" cy="11038596"/>
            </a:xfrm>
            <a:custGeom>
              <a:avLst/>
              <a:gdLst/>
              <a:ahLst/>
              <a:cxnLst/>
              <a:rect r="r" b="b" t="t" l="l"/>
              <a:pathLst>
                <a:path h="11038596" w="20632322">
                  <a:moveTo>
                    <a:pt x="0" y="0"/>
                  </a:moveTo>
                  <a:lnTo>
                    <a:pt x="20632322" y="0"/>
                  </a:lnTo>
                  <a:lnTo>
                    <a:pt x="20632322" y="11038596"/>
                  </a:lnTo>
                  <a:lnTo>
                    <a:pt x="0" y="11038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202767" r="0" b="-2358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929037">
              <a:off x="-53123" y="1001002"/>
              <a:ext cx="4040086" cy="964571"/>
            </a:xfrm>
            <a:custGeom>
              <a:avLst/>
              <a:gdLst/>
              <a:ahLst/>
              <a:cxnLst/>
              <a:rect r="r" b="b" t="t" l="l"/>
              <a:pathLst>
                <a:path h="964571" w="4040086">
                  <a:moveTo>
                    <a:pt x="0" y="0"/>
                  </a:moveTo>
                  <a:lnTo>
                    <a:pt x="4040086" y="0"/>
                  </a:lnTo>
                  <a:lnTo>
                    <a:pt x="4040086" y="964571"/>
                  </a:lnTo>
                  <a:lnTo>
                    <a:pt x="0" y="964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929037">
              <a:off x="18141059" y="10395212"/>
              <a:ext cx="4040086" cy="964571"/>
            </a:xfrm>
            <a:custGeom>
              <a:avLst/>
              <a:gdLst/>
              <a:ahLst/>
              <a:cxnLst/>
              <a:rect r="r" b="b" t="t" l="l"/>
              <a:pathLst>
                <a:path h="964571" w="4040086">
                  <a:moveTo>
                    <a:pt x="0" y="0"/>
                  </a:moveTo>
                  <a:lnTo>
                    <a:pt x="4040086" y="0"/>
                  </a:lnTo>
                  <a:lnTo>
                    <a:pt x="4040086" y="964570"/>
                  </a:lnTo>
                  <a:lnTo>
                    <a:pt x="0" y="96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true" rot="0">
            <a:off x="1328671" y="8584134"/>
            <a:ext cx="5407699" cy="3667403"/>
          </a:xfrm>
          <a:custGeom>
            <a:avLst/>
            <a:gdLst/>
            <a:ahLst/>
            <a:cxnLst/>
            <a:rect r="r" b="b" t="t" l="l"/>
            <a:pathLst>
              <a:path h="3667403" w="5407699">
                <a:moveTo>
                  <a:pt x="0" y="3667403"/>
                </a:moveTo>
                <a:lnTo>
                  <a:pt x="5407699" y="3667403"/>
                </a:lnTo>
                <a:lnTo>
                  <a:pt x="5407699" y="0"/>
                </a:lnTo>
                <a:lnTo>
                  <a:pt x="0" y="0"/>
                </a:lnTo>
                <a:lnTo>
                  <a:pt x="0" y="366740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258430">
            <a:off x="14016846" y="-2814539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21766">
            <a:off x="593573" y="3206306"/>
            <a:ext cx="2040093" cy="2573511"/>
          </a:xfrm>
          <a:custGeom>
            <a:avLst/>
            <a:gdLst/>
            <a:ahLst/>
            <a:cxnLst/>
            <a:rect r="r" b="b" t="t" l="l"/>
            <a:pathLst>
              <a:path h="2573511" w="2040093">
                <a:moveTo>
                  <a:pt x="0" y="0"/>
                </a:moveTo>
                <a:lnTo>
                  <a:pt x="2040092" y="0"/>
                </a:lnTo>
                <a:lnTo>
                  <a:pt x="2040092" y="2573511"/>
                </a:lnTo>
                <a:lnTo>
                  <a:pt x="0" y="25735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7083">
            <a:off x="15084797" y="-517170"/>
            <a:ext cx="3751552" cy="2544235"/>
          </a:xfrm>
          <a:custGeom>
            <a:avLst/>
            <a:gdLst/>
            <a:ahLst/>
            <a:cxnLst/>
            <a:rect r="r" b="b" t="t" l="l"/>
            <a:pathLst>
              <a:path h="2544235" w="3751552">
                <a:moveTo>
                  <a:pt x="0" y="0"/>
                </a:moveTo>
                <a:lnTo>
                  <a:pt x="3751552" y="0"/>
                </a:lnTo>
                <a:lnTo>
                  <a:pt x="3751552" y="2544235"/>
                </a:lnTo>
                <a:lnTo>
                  <a:pt x="0" y="2544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362314"/>
            <a:ext cx="2657343" cy="2252098"/>
          </a:xfrm>
          <a:custGeom>
            <a:avLst/>
            <a:gdLst/>
            <a:ahLst/>
            <a:cxnLst/>
            <a:rect r="r" b="b" t="t" l="l"/>
            <a:pathLst>
              <a:path h="2252098" w="2657343">
                <a:moveTo>
                  <a:pt x="0" y="0"/>
                </a:moveTo>
                <a:lnTo>
                  <a:pt x="2657343" y="0"/>
                </a:lnTo>
                <a:lnTo>
                  <a:pt x="2657343" y="2252098"/>
                </a:lnTo>
                <a:lnTo>
                  <a:pt x="0" y="22520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37984" y="2776954"/>
            <a:ext cx="11946813" cy="50393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40"/>
              </a:lnSpc>
            </a:pPr>
            <a:r>
              <a:rPr lang="en-US" sz="4100">
                <a:solidFill>
                  <a:srgbClr val="562C67"/>
                </a:solidFill>
                <a:latin typeface="Sniglet"/>
              </a:rPr>
              <a:t>- Neoclassicism and Classicism: Renewed interest in classical ideals and forms during the 18th and 19th centuries, influencing various aspects of society.</a:t>
            </a:r>
          </a:p>
          <a:p>
            <a:pPr>
              <a:lnSpc>
                <a:spcPts val="5740"/>
              </a:lnSpc>
              <a:spcBef>
                <a:spcPct val="0"/>
              </a:spcBef>
            </a:pPr>
            <a:r>
              <a:rPr lang="en-US" sz="4100">
                <a:solidFill>
                  <a:srgbClr val="562C67"/>
                </a:solidFill>
                <a:latin typeface="Sniglet"/>
              </a:rPr>
              <a:t>- Neoclassical Painting: Artists focused on realistic portrayals of classical Greek and Roman history, emphasizing historical accuracy in costumes, settings, and details.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644192" y="6629755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4" y="0"/>
                </a:lnTo>
                <a:lnTo>
                  <a:pt x="7288384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7012" y="3162029"/>
            <a:ext cx="6363467" cy="6162726"/>
          </a:xfrm>
          <a:custGeom>
            <a:avLst/>
            <a:gdLst/>
            <a:ahLst/>
            <a:cxnLst/>
            <a:rect r="r" b="b" t="t" l="l"/>
            <a:pathLst>
              <a:path h="6162726" w="6363467">
                <a:moveTo>
                  <a:pt x="0" y="0"/>
                </a:moveTo>
                <a:lnTo>
                  <a:pt x="6363467" y="0"/>
                </a:lnTo>
                <a:lnTo>
                  <a:pt x="6363467" y="6162725"/>
                </a:lnTo>
                <a:lnTo>
                  <a:pt x="0" y="616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20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2444" y="3118161"/>
            <a:ext cx="6363467" cy="6206593"/>
          </a:xfrm>
          <a:custGeom>
            <a:avLst/>
            <a:gdLst/>
            <a:ahLst/>
            <a:cxnLst/>
            <a:rect r="r" b="b" t="t" l="l"/>
            <a:pathLst>
              <a:path h="6206593" w="6363467">
                <a:moveTo>
                  <a:pt x="0" y="0"/>
                </a:moveTo>
                <a:lnTo>
                  <a:pt x="6363467" y="0"/>
                </a:lnTo>
                <a:lnTo>
                  <a:pt x="6363467" y="6206593"/>
                </a:lnTo>
                <a:lnTo>
                  <a:pt x="0" y="6206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7512" y="1560726"/>
            <a:ext cx="14829865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0"/>
              </a:lnSpc>
              <a:spcBef>
                <a:spcPct val="0"/>
              </a:spcBef>
            </a:pPr>
            <a:r>
              <a:rPr lang="en-US" sz="7700" spc="531">
                <a:solidFill>
                  <a:srgbClr val="562C67"/>
                </a:solidFill>
                <a:latin typeface="Lazydog"/>
              </a:rPr>
              <a:t>NEO-CLASSICAL ARTISTS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1049" y="3804668"/>
            <a:ext cx="503539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2C67"/>
                </a:solidFill>
                <a:latin typeface="Advent Pro Bold"/>
              </a:rPr>
              <a:t>Jacques-Louis David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5109" y="3850705"/>
            <a:ext cx="489813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62C67"/>
                </a:solidFill>
                <a:latin typeface="Advent Pro Bold"/>
              </a:rPr>
              <a:t>Jean-Auguste-Dominique Ingres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1049" y="4655495"/>
            <a:ext cx="5035392" cy="4274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a prominent French painter, was a leading figure in the Neoclassical movement, known for his historical subjects.</a:t>
            </a:r>
          </a:p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[famous art works]</a:t>
            </a:r>
          </a:p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-Oath of the Horatii</a:t>
            </a:r>
          </a:p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-Napoleon Crossing the Alps</a:t>
            </a:r>
          </a:p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-The Death of Marat</a:t>
            </a:r>
          </a:p>
          <a:p>
            <a:pPr>
              <a:lnSpc>
                <a:spcPts val="3775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25109" y="4498474"/>
            <a:ext cx="4898138" cy="438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562C67"/>
                </a:solidFill>
                <a:latin typeface="Sniglet"/>
              </a:rPr>
              <a:t>French painter (1780-1867), pupil of Jacques-Louis David.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562C67"/>
                </a:solidFill>
                <a:latin typeface="Sniglet"/>
              </a:rPr>
              <a:t>- **Influences**: Inspired by Italian Renaissance painters such as Raphael, Nicolas Poussin, and Botticelli, as well as his mentor David.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562C67"/>
                </a:solidFill>
                <a:latin typeface="Sniglet"/>
              </a:rPr>
              <a:t>- **Artistic Focus**: Known for his works featuring nudes, portraits, and mythological themes.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562C67"/>
                </a:solidFill>
                <a:latin typeface="Sniglet"/>
              </a:rPr>
              <a:t>- **Legacy**: Regarded as a leading figure in academic art and one of the finest Old Masters of his time.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562C67"/>
                </a:solidFill>
                <a:latin typeface="Sniglet"/>
              </a:rPr>
              <a:t>[famous art works]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562C67"/>
                </a:solidFill>
                <a:latin typeface="Sniglet"/>
              </a:rPr>
              <a:t>-The Apotheosis of Homer</a:t>
            </a:r>
          </a:p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562C67"/>
                </a:solidFill>
                <a:latin typeface="Sniglet"/>
              </a:rPr>
              <a:t>-Portrait of Napoléon on the Imperial Throne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7151" y="485428"/>
            <a:ext cx="2032924" cy="2105665"/>
          </a:xfrm>
          <a:custGeom>
            <a:avLst/>
            <a:gdLst/>
            <a:ahLst/>
            <a:cxnLst/>
            <a:rect r="r" b="b" t="t" l="l"/>
            <a:pathLst>
              <a:path h="2105665" w="2032924">
                <a:moveTo>
                  <a:pt x="0" y="0"/>
                </a:moveTo>
                <a:lnTo>
                  <a:pt x="2032924" y="0"/>
                </a:lnTo>
                <a:lnTo>
                  <a:pt x="2032924" y="2105665"/>
                </a:lnTo>
                <a:lnTo>
                  <a:pt x="0" y="210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45396">
            <a:off x="490271" y="7784487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699"/>
                </a:moveTo>
                <a:lnTo>
                  <a:pt x="0" y="3374699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69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50103">
            <a:off x="15146232" y="-2028836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79837" y="-434234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5430" y="1028700"/>
            <a:ext cx="7668558" cy="8516524"/>
          </a:xfrm>
          <a:custGeom>
            <a:avLst/>
            <a:gdLst/>
            <a:ahLst/>
            <a:cxnLst/>
            <a:rect r="r" b="b" t="t" l="l"/>
            <a:pathLst>
              <a:path h="8516524" w="7668558">
                <a:moveTo>
                  <a:pt x="0" y="0"/>
                </a:moveTo>
                <a:lnTo>
                  <a:pt x="7668558" y="0"/>
                </a:lnTo>
                <a:lnTo>
                  <a:pt x="7668558" y="8516524"/>
                </a:lnTo>
                <a:lnTo>
                  <a:pt x="0" y="851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69" t="-2409" r="-7679" b="-218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4397" y="2668969"/>
            <a:ext cx="8310625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pc="77">
                <a:solidFill>
                  <a:srgbClr val="6F4380"/>
                </a:solidFill>
                <a:latin typeface="Lazydog"/>
              </a:rPr>
              <a:t>NEOCLASSICAL SCULPTURES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41439" y="3438147"/>
            <a:ext cx="5605121" cy="4947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>
                <a:solidFill>
                  <a:srgbClr val="562C67"/>
                </a:solidFill>
                <a:latin typeface="Sniglet"/>
              </a:rPr>
              <a:t>Flourished during the Neoclassical period, drawing inspiration from Roman styles and the era of Alexander the Great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5077177" y="8594514"/>
            <a:ext cx="4364247" cy="2959753"/>
          </a:xfrm>
          <a:custGeom>
            <a:avLst/>
            <a:gdLst/>
            <a:ahLst/>
            <a:cxnLst/>
            <a:rect r="r" b="b" t="t" l="l"/>
            <a:pathLst>
              <a:path h="2959753" w="4364247">
                <a:moveTo>
                  <a:pt x="0" y="2959753"/>
                </a:moveTo>
                <a:lnTo>
                  <a:pt x="4364246" y="2959753"/>
                </a:lnTo>
                <a:lnTo>
                  <a:pt x="4364246" y="0"/>
                </a:lnTo>
                <a:lnTo>
                  <a:pt x="0" y="0"/>
                </a:lnTo>
                <a:lnTo>
                  <a:pt x="0" y="29597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997256" y="451170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969251" y="642908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27920">
            <a:off x="634444" y="124622"/>
            <a:ext cx="2425088" cy="3059170"/>
          </a:xfrm>
          <a:custGeom>
            <a:avLst/>
            <a:gdLst/>
            <a:ahLst/>
            <a:cxnLst/>
            <a:rect r="r" b="b" t="t" l="l"/>
            <a:pathLst>
              <a:path h="3059170" w="2425088">
                <a:moveTo>
                  <a:pt x="0" y="0"/>
                </a:moveTo>
                <a:lnTo>
                  <a:pt x="2425088" y="0"/>
                </a:lnTo>
                <a:lnTo>
                  <a:pt x="2425088" y="3059170"/>
                </a:lnTo>
                <a:lnTo>
                  <a:pt x="0" y="3059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076273">
            <a:off x="15178663" y="-2055976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93025" y="-582943"/>
            <a:ext cx="3732549" cy="2531347"/>
          </a:xfrm>
          <a:custGeom>
            <a:avLst/>
            <a:gdLst/>
            <a:ahLst/>
            <a:cxnLst/>
            <a:rect r="r" b="b" t="t" l="l"/>
            <a:pathLst>
              <a:path h="2531347" w="3732549">
                <a:moveTo>
                  <a:pt x="0" y="0"/>
                </a:moveTo>
                <a:lnTo>
                  <a:pt x="3732550" y="0"/>
                </a:lnTo>
                <a:lnTo>
                  <a:pt x="3732550" y="2531347"/>
                </a:lnTo>
                <a:lnTo>
                  <a:pt x="0" y="2531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02067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644192" y="6629755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4" y="0"/>
                </a:lnTo>
                <a:lnTo>
                  <a:pt x="7288384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7012" y="3162029"/>
            <a:ext cx="6363467" cy="6162726"/>
          </a:xfrm>
          <a:custGeom>
            <a:avLst/>
            <a:gdLst/>
            <a:ahLst/>
            <a:cxnLst/>
            <a:rect r="r" b="b" t="t" l="l"/>
            <a:pathLst>
              <a:path h="6162726" w="6363467">
                <a:moveTo>
                  <a:pt x="0" y="0"/>
                </a:moveTo>
                <a:lnTo>
                  <a:pt x="6363467" y="0"/>
                </a:lnTo>
                <a:lnTo>
                  <a:pt x="6363467" y="6162725"/>
                </a:lnTo>
                <a:lnTo>
                  <a:pt x="0" y="616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20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2444" y="3118161"/>
            <a:ext cx="6363467" cy="6206593"/>
          </a:xfrm>
          <a:custGeom>
            <a:avLst/>
            <a:gdLst/>
            <a:ahLst/>
            <a:cxnLst/>
            <a:rect r="r" b="b" t="t" l="l"/>
            <a:pathLst>
              <a:path h="6206593" w="6363467">
                <a:moveTo>
                  <a:pt x="0" y="0"/>
                </a:moveTo>
                <a:lnTo>
                  <a:pt x="6363467" y="0"/>
                </a:lnTo>
                <a:lnTo>
                  <a:pt x="6363467" y="6206593"/>
                </a:lnTo>
                <a:lnTo>
                  <a:pt x="0" y="6206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7512" y="1560726"/>
            <a:ext cx="14829865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0"/>
              </a:lnSpc>
              <a:spcBef>
                <a:spcPct val="0"/>
              </a:spcBef>
            </a:pPr>
            <a:r>
              <a:rPr lang="en-US" sz="7700" spc="531">
                <a:solidFill>
                  <a:srgbClr val="562C67"/>
                </a:solidFill>
                <a:latin typeface="Lazydog"/>
              </a:rPr>
              <a:t>NEO-CLASSICAL ARTISTS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1049" y="3804668"/>
            <a:ext cx="503539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2C67"/>
                </a:solidFill>
                <a:latin typeface="Advent Pro Bold"/>
              </a:rPr>
              <a:t>Antonio Canova (1757-1822)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5109" y="3850705"/>
            <a:ext cx="489813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62C67"/>
                </a:solidFill>
                <a:latin typeface="Advent Pro Bold"/>
              </a:rPr>
              <a:t>Bertel Thorvaldsen (1789-1838)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1049" y="4320923"/>
            <a:ext cx="5035392" cy="4751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- Prolific Italian sculptor known for delicately rendering nude flesh in marble sculptures.</a:t>
            </a:r>
          </a:p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-  Canova pioneered portraying discrete sexual pleasures through pure contours in mythological compositions.</a:t>
            </a:r>
          </a:p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697">
                <a:solidFill>
                  <a:srgbClr val="562C67"/>
                </a:solidFill>
                <a:latin typeface="Sniglet"/>
              </a:rPr>
              <a:t>- **Famous Artworks**: Included "Washington" and "Psyche Awakened by Cupid's Kiss."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25109" y="4469899"/>
            <a:ext cx="4898138" cy="439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562C67"/>
                </a:solidFill>
                <a:latin typeface="Sniglet"/>
              </a:rPr>
              <a:t>-First internationally acclaimed Danish artist known for sculptures of mythological and religious characters.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562C67"/>
                </a:solidFill>
                <a:latin typeface="Sniglet"/>
              </a:rPr>
              <a:t>- **Famous Artworks**: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562C67"/>
                </a:solidFill>
                <a:latin typeface="Sniglet"/>
              </a:rPr>
              <a:t>  - **Christ (B. Thorvaldsen)**: A marble sculpture depicting the resurrected Christ, currently housed at the Thorvaldsen Museum.</a:t>
            </a: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62C67"/>
                </a:solidFill>
                <a:latin typeface="Sniglet"/>
              </a:rPr>
              <a:t>  - **Lion of Lucerne**: Another notable work by Thorvaldsen.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7151" y="485428"/>
            <a:ext cx="2032924" cy="2105665"/>
          </a:xfrm>
          <a:custGeom>
            <a:avLst/>
            <a:gdLst/>
            <a:ahLst/>
            <a:cxnLst/>
            <a:rect r="r" b="b" t="t" l="l"/>
            <a:pathLst>
              <a:path h="2105665" w="2032924">
                <a:moveTo>
                  <a:pt x="0" y="0"/>
                </a:moveTo>
                <a:lnTo>
                  <a:pt x="2032924" y="0"/>
                </a:lnTo>
                <a:lnTo>
                  <a:pt x="2032924" y="2105665"/>
                </a:lnTo>
                <a:lnTo>
                  <a:pt x="0" y="210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45396">
            <a:off x="490271" y="7784487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699"/>
                </a:moveTo>
                <a:lnTo>
                  <a:pt x="0" y="3374699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69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50103">
            <a:off x="15146232" y="-2028836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79837" y="-434234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61710" y="2946932"/>
            <a:ext cx="11579641" cy="8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59"/>
              </a:lnSpc>
              <a:spcBef>
                <a:spcPct val="0"/>
              </a:spcBef>
            </a:pPr>
            <a:r>
              <a:rPr lang="en-US" sz="4899" spc="499">
                <a:solidFill>
                  <a:srgbClr val="6F4380"/>
                </a:solidFill>
                <a:latin typeface="Lazydog"/>
              </a:rPr>
              <a:t>NEOCLASSICAL ARCHITECTURE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48547" y="3948867"/>
            <a:ext cx="7205967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Emerged in the mid-18th century, moving away from the grandeur of Rococo and Late Baroque styles.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**Derived from Classical Greece and Rome**: Principally inspired by ancient Greek and Roman architecture and influenced by the designs of Italian architect Andrea Palladio.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7717" y="2967105"/>
            <a:ext cx="4249164" cy="6291195"/>
          </a:xfrm>
          <a:custGeom>
            <a:avLst/>
            <a:gdLst/>
            <a:ahLst/>
            <a:cxnLst/>
            <a:rect r="r" b="b" t="t" l="l"/>
            <a:pathLst>
              <a:path h="6291195" w="4249164">
                <a:moveTo>
                  <a:pt x="0" y="0"/>
                </a:moveTo>
                <a:lnTo>
                  <a:pt x="4249163" y="0"/>
                </a:lnTo>
                <a:lnTo>
                  <a:pt x="4249163" y="6291195"/>
                </a:lnTo>
                <a:lnTo>
                  <a:pt x="0" y="6291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5" t="0" r="0" b="-358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755258">
            <a:off x="15728848" y="-2657801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5" y="0"/>
                </a:lnTo>
                <a:lnTo>
                  <a:pt x="6218675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890638" y="2967105"/>
            <a:ext cx="4249164" cy="6291195"/>
          </a:xfrm>
          <a:custGeom>
            <a:avLst/>
            <a:gdLst/>
            <a:ahLst/>
            <a:cxnLst/>
            <a:rect r="r" b="b" t="t" l="l"/>
            <a:pathLst>
              <a:path h="6291195" w="4249164">
                <a:moveTo>
                  <a:pt x="0" y="0"/>
                </a:moveTo>
                <a:lnTo>
                  <a:pt x="4249163" y="0"/>
                </a:lnTo>
                <a:lnTo>
                  <a:pt x="4249163" y="6291195"/>
                </a:lnTo>
                <a:lnTo>
                  <a:pt x="0" y="6291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5" t="0" r="0" b="-3587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224502">
            <a:off x="-3994904" y="5926718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48199" y="2967105"/>
            <a:ext cx="4249164" cy="6251302"/>
          </a:xfrm>
          <a:custGeom>
            <a:avLst/>
            <a:gdLst/>
            <a:ahLst/>
            <a:cxnLst/>
            <a:rect r="r" b="b" t="t" l="l"/>
            <a:pathLst>
              <a:path h="6251302" w="4249164">
                <a:moveTo>
                  <a:pt x="0" y="0"/>
                </a:moveTo>
                <a:lnTo>
                  <a:pt x="4249163" y="0"/>
                </a:lnTo>
                <a:lnTo>
                  <a:pt x="4249163" y="6251303"/>
                </a:lnTo>
                <a:lnTo>
                  <a:pt x="0" y="625130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65" t="0" r="0" b="-424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6961" y="4009047"/>
            <a:ext cx="3838280" cy="5278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502"/>
              </a:lnSpc>
            </a:pPr>
            <a:r>
              <a:rPr lang="en-US" sz="2501">
                <a:solidFill>
                  <a:srgbClr val="562C67"/>
                </a:solidFill>
                <a:latin typeface="Sniglet"/>
              </a:rPr>
              <a:t>Based on ancient temple designs, featuring peristyles (continuous columns around a building).</a:t>
            </a:r>
          </a:p>
          <a:p>
            <a:pPr>
              <a:lnSpc>
                <a:spcPts val="3502"/>
              </a:lnSpc>
            </a:pPr>
            <a:r>
              <a:rPr lang="en-US" sz="2501">
                <a:solidFill>
                  <a:srgbClr val="562C67"/>
                </a:solidFill>
                <a:latin typeface="Sniglet"/>
              </a:rPr>
              <a:t>- **Famous Examples**:</a:t>
            </a:r>
          </a:p>
          <a:p>
            <a:pPr>
              <a:lnSpc>
                <a:spcPts val="3502"/>
              </a:lnSpc>
            </a:pPr>
            <a:r>
              <a:rPr lang="en-US" sz="2501">
                <a:solidFill>
                  <a:srgbClr val="562C67"/>
                </a:solidFill>
                <a:latin typeface="Sniglet"/>
              </a:rPr>
              <a:t>  - Panthéon, Paris, by Jacques-Germain Soufflot</a:t>
            </a:r>
          </a:p>
          <a:p>
            <a:pPr>
              <a:lnSpc>
                <a:spcPts val="3502"/>
              </a:lnSpc>
            </a:pPr>
            <a:r>
              <a:rPr lang="en-US" sz="2501">
                <a:solidFill>
                  <a:srgbClr val="562C67"/>
                </a:solidFill>
                <a:latin typeface="Sniglet"/>
              </a:rPr>
              <a:t>  - British Museum, London, by Robert Smirke</a:t>
            </a:r>
          </a:p>
          <a:p>
            <a:pPr>
              <a:lnSpc>
                <a:spcPts val="3502"/>
              </a:lnSpc>
              <a:spcBef>
                <a:spcPct val="0"/>
              </a:spcBef>
            </a:pPr>
            <a:r>
              <a:rPr lang="en-US" sz="2501">
                <a:solidFill>
                  <a:srgbClr val="562C67"/>
                </a:solidFill>
                <a:latin typeface="Sniglet"/>
              </a:rPr>
              <a:t>  - La Madeleine de Paris, by Pierre-Alexandre Vignon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161720" y="1403797"/>
            <a:ext cx="11556128" cy="672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459"/>
              </a:lnSpc>
              <a:spcBef>
                <a:spcPct val="0"/>
              </a:spcBef>
            </a:pPr>
            <a:r>
              <a:rPr lang="en-US" sz="3900" spc="354">
                <a:solidFill>
                  <a:srgbClr val="562C67"/>
                </a:solidFill>
                <a:latin typeface="Lazydog"/>
              </a:rPr>
              <a:t>TYPES OF NEOCLASSICAL ARCHITECTURE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224817">
            <a:off x="935845" y="666716"/>
            <a:ext cx="2155236" cy="2232353"/>
          </a:xfrm>
          <a:custGeom>
            <a:avLst/>
            <a:gdLst/>
            <a:ahLst/>
            <a:cxnLst/>
            <a:rect r="r" b="b" t="t" l="l"/>
            <a:pathLst>
              <a:path h="2232353" w="2155236">
                <a:moveTo>
                  <a:pt x="0" y="0"/>
                </a:moveTo>
                <a:lnTo>
                  <a:pt x="2155236" y="0"/>
                </a:lnTo>
                <a:lnTo>
                  <a:pt x="2155236" y="2232353"/>
                </a:lnTo>
                <a:lnTo>
                  <a:pt x="0" y="22323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468734" y="146332"/>
            <a:ext cx="2588792" cy="2194001"/>
          </a:xfrm>
          <a:custGeom>
            <a:avLst/>
            <a:gdLst/>
            <a:ahLst/>
            <a:cxnLst/>
            <a:rect r="r" b="b" t="t" l="l"/>
            <a:pathLst>
              <a:path h="2194001" w="2588792">
                <a:moveTo>
                  <a:pt x="0" y="0"/>
                </a:moveTo>
                <a:lnTo>
                  <a:pt x="2588791" y="0"/>
                </a:lnTo>
                <a:lnTo>
                  <a:pt x="2588791" y="2194001"/>
                </a:lnTo>
                <a:lnTo>
                  <a:pt x="0" y="219400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45396">
            <a:off x="114463" y="8384209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5339355">
            <a:off x="8487934" y="476706"/>
            <a:ext cx="494801" cy="1334023"/>
          </a:xfrm>
          <a:custGeom>
            <a:avLst/>
            <a:gdLst/>
            <a:ahLst/>
            <a:cxnLst/>
            <a:rect r="r" b="b" t="t" l="l"/>
            <a:pathLst>
              <a:path h="1334023" w="494801">
                <a:moveTo>
                  <a:pt x="0" y="0"/>
                </a:moveTo>
                <a:lnTo>
                  <a:pt x="494801" y="0"/>
                </a:lnTo>
                <a:lnTo>
                  <a:pt x="494801" y="1334024"/>
                </a:lnTo>
                <a:lnTo>
                  <a:pt x="0" y="133402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2754680" y="3096282"/>
            <a:ext cx="3580340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2C67"/>
                </a:solidFill>
                <a:latin typeface="Advent Pro Bold"/>
              </a:rPr>
              <a:t>Classical Block Style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4370" y="3142637"/>
            <a:ext cx="3462510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562C67"/>
                </a:solidFill>
                <a:latin typeface="Advent Pro Bold"/>
              </a:rPr>
              <a:t>Palladian Style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08528" y="4037622"/>
            <a:ext cx="4098352" cy="4804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562C67"/>
                </a:solidFill>
                <a:latin typeface="Sniglet"/>
              </a:rPr>
              <a:t>Based on Andrea Palladio's villa construction style, featuring balustrades along the roof edge.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562C67"/>
                </a:solidFill>
                <a:latin typeface="Sniglet"/>
              </a:rPr>
              <a:t>- **Robert Adam (1728-1792)**: Notable Palladian architect of the Neoclassical era.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562C67"/>
                </a:solidFill>
                <a:latin typeface="Sniglet"/>
              </a:rPr>
              <a:t>- **Famous Works**:</a:t>
            </a: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562C67"/>
                </a:solidFill>
                <a:latin typeface="Sniglet"/>
              </a:rPr>
              <a:t>  - **White House**: Designed by Robert Adam, iconic American civic building.</a:t>
            </a:r>
          </a:p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562C67"/>
                </a:solidFill>
                <a:latin typeface="Sniglet"/>
              </a:rPr>
              <a:t>  - **United States Capitol**: Another notable design by Robert Adam, located in Washington, DC.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161720" y="3142637"/>
            <a:ext cx="3501536" cy="755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159"/>
              </a:lnSpc>
              <a:spcBef>
                <a:spcPct val="0"/>
              </a:spcBef>
            </a:pPr>
            <a:r>
              <a:rPr lang="en-US" sz="4399">
                <a:solidFill>
                  <a:srgbClr val="562C67"/>
                </a:solidFill>
                <a:latin typeface="Advent Pro Bold"/>
              </a:rPr>
              <a:t>Temple Style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059355" y="3869077"/>
            <a:ext cx="4080446" cy="4980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59"/>
              </a:lnSpc>
            </a:pPr>
            <a:r>
              <a:rPr lang="en-US" sz="1899">
                <a:solidFill>
                  <a:srgbClr val="562C67"/>
                </a:solidFill>
                <a:latin typeface="Sniglet"/>
              </a:rPr>
              <a:t>  - Rectangular or square plan with a flat roof.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562C67"/>
                </a:solidFill>
                <a:latin typeface="Sniglet"/>
              </a:rPr>
              <a:t>  - Exterior features repeated classical patterns like arches or columns, resembling a huge classically-decorated rectangular block.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562C67"/>
                </a:solidFill>
                <a:latin typeface="Sniglet"/>
              </a:rPr>
              <a:t>- **Also Known As**: Beaux-Arts style, developed by the French École des Beaux-Arts.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562C67"/>
                </a:solidFill>
                <a:latin typeface="Sniglet"/>
              </a:rPr>
              <a:t>- **Famous Architects**:</a:t>
            </a:r>
          </a:p>
          <a:p>
            <a:pPr>
              <a:lnSpc>
                <a:spcPts val="2659"/>
              </a:lnSpc>
            </a:pPr>
            <a:r>
              <a:rPr lang="en-US" sz="1899">
                <a:solidFill>
                  <a:srgbClr val="562C67"/>
                </a:solidFill>
                <a:latin typeface="Sniglet"/>
              </a:rPr>
              <a:t>  - **Henri Labrouste**: Known for the Library of Sainte-Geneviève.</a:t>
            </a:r>
          </a:p>
          <a:p>
            <a:pPr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562C67"/>
                </a:solidFill>
                <a:latin typeface="Sniglet"/>
              </a:rPr>
              <a:t>  - **Charles Garnier**: Designed the iconic Palais Garnier, a Neobaroque opera house.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-224817">
            <a:off x="15537255" y="7642155"/>
            <a:ext cx="2155236" cy="2232353"/>
          </a:xfrm>
          <a:custGeom>
            <a:avLst/>
            <a:gdLst/>
            <a:ahLst/>
            <a:cxnLst/>
            <a:rect r="r" b="b" t="t" l="l"/>
            <a:pathLst>
              <a:path h="2232353" w="2155236">
                <a:moveTo>
                  <a:pt x="0" y="0"/>
                </a:moveTo>
                <a:lnTo>
                  <a:pt x="2155236" y="0"/>
                </a:lnTo>
                <a:lnTo>
                  <a:pt x="2155236" y="2232353"/>
                </a:lnTo>
                <a:lnTo>
                  <a:pt x="0" y="2232353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61710" y="2946932"/>
            <a:ext cx="11579641" cy="84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859"/>
              </a:lnSpc>
              <a:spcBef>
                <a:spcPct val="0"/>
              </a:spcBef>
            </a:pPr>
            <a:r>
              <a:rPr lang="en-US" sz="4899" spc="499">
                <a:solidFill>
                  <a:srgbClr val="6F4380"/>
                </a:solidFill>
                <a:latin typeface="Lazydog"/>
              </a:rPr>
              <a:t>ROMANTICISM (1800S-1810S)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48547" y="3948867"/>
            <a:ext cx="7205967" cy="5033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  - Movement aiming to express subtle and stormy emotions, departing from Neoclassical contemplation.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  - Themes: longing for history, supernatural elements, social injustices, and nature.</a:t>
            </a:r>
          </a:p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562C67"/>
                </a:solidFill>
                <a:latin typeface="Sniglet"/>
              </a:rPr>
              <a:t>  - Landscape painting gained popularity due to romanticized views of nature.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95430" y="1028700"/>
            <a:ext cx="7668558" cy="8516524"/>
          </a:xfrm>
          <a:custGeom>
            <a:avLst/>
            <a:gdLst/>
            <a:ahLst/>
            <a:cxnLst/>
            <a:rect r="r" b="b" t="t" l="l"/>
            <a:pathLst>
              <a:path h="8516524" w="7668558">
                <a:moveTo>
                  <a:pt x="0" y="0"/>
                </a:moveTo>
                <a:lnTo>
                  <a:pt x="7668558" y="0"/>
                </a:lnTo>
                <a:lnTo>
                  <a:pt x="7668558" y="8516524"/>
                </a:lnTo>
                <a:lnTo>
                  <a:pt x="0" y="85165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69" t="-2409" r="-7679" b="-218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874397" y="2668969"/>
            <a:ext cx="8310625" cy="63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79"/>
              </a:lnSpc>
              <a:spcBef>
                <a:spcPct val="0"/>
              </a:spcBef>
            </a:pPr>
            <a:r>
              <a:rPr lang="en-US" sz="3699" spc="77">
                <a:solidFill>
                  <a:srgbClr val="6F4380"/>
                </a:solidFill>
                <a:latin typeface="Lazydog"/>
              </a:rPr>
              <a:t>CHARACTERISTICS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24012" y="3466722"/>
            <a:ext cx="7439977" cy="512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- Heightened action and emotional extremes.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  - Celebration of uncontrollable nature.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  - Dramatic compositions capturing life and death moments.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- **Romantic Painting (Portraits/Figures)**:</a:t>
            </a:r>
          </a:p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sz="3243">
                <a:solidFill>
                  <a:srgbClr val="562C67"/>
                </a:solidFill>
                <a:latin typeface="Sniglet"/>
              </a:rPr>
              <a:t>  - Emphasized emotion, conveying intense feelings on canvas.</a:t>
            </a:r>
          </a:p>
        </p:txBody>
      </p:sp>
      <p:sp>
        <p:nvSpPr>
          <p:cNvPr name="Freeform 6" id="6"/>
          <p:cNvSpPr/>
          <p:nvPr/>
        </p:nvSpPr>
        <p:spPr>
          <a:xfrm flipH="false" flipV="true" rot="0">
            <a:off x="15077177" y="8594514"/>
            <a:ext cx="4364247" cy="2959753"/>
          </a:xfrm>
          <a:custGeom>
            <a:avLst/>
            <a:gdLst/>
            <a:ahLst/>
            <a:cxnLst/>
            <a:rect r="r" b="b" t="t" l="l"/>
            <a:pathLst>
              <a:path h="2959753" w="4364247">
                <a:moveTo>
                  <a:pt x="0" y="2959753"/>
                </a:moveTo>
                <a:lnTo>
                  <a:pt x="4364246" y="2959753"/>
                </a:lnTo>
                <a:lnTo>
                  <a:pt x="4364246" y="0"/>
                </a:lnTo>
                <a:lnTo>
                  <a:pt x="0" y="0"/>
                </a:lnTo>
                <a:lnTo>
                  <a:pt x="0" y="29597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5997256" y="451170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3969251" y="642908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4227920">
            <a:off x="634444" y="124622"/>
            <a:ext cx="2425088" cy="3059170"/>
          </a:xfrm>
          <a:custGeom>
            <a:avLst/>
            <a:gdLst/>
            <a:ahLst/>
            <a:cxnLst/>
            <a:rect r="r" b="b" t="t" l="l"/>
            <a:pathLst>
              <a:path h="3059170" w="2425088">
                <a:moveTo>
                  <a:pt x="0" y="0"/>
                </a:moveTo>
                <a:lnTo>
                  <a:pt x="2425088" y="0"/>
                </a:lnTo>
                <a:lnTo>
                  <a:pt x="2425088" y="3059170"/>
                </a:lnTo>
                <a:lnTo>
                  <a:pt x="0" y="3059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076273">
            <a:off x="15178663" y="-2055976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393025" y="-582943"/>
            <a:ext cx="3732549" cy="2531347"/>
          </a:xfrm>
          <a:custGeom>
            <a:avLst/>
            <a:gdLst/>
            <a:ahLst/>
            <a:cxnLst/>
            <a:rect r="r" b="b" t="t" l="l"/>
            <a:pathLst>
              <a:path h="2531347" w="3732549">
                <a:moveTo>
                  <a:pt x="0" y="0"/>
                </a:moveTo>
                <a:lnTo>
                  <a:pt x="3732550" y="0"/>
                </a:lnTo>
                <a:lnTo>
                  <a:pt x="3732550" y="2531347"/>
                </a:lnTo>
                <a:lnTo>
                  <a:pt x="0" y="2531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0" y="702067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644192" y="6629755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4" y="0"/>
                </a:lnTo>
                <a:lnTo>
                  <a:pt x="7288384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7012" y="3162029"/>
            <a:ext cx="6363467" cy="6162726"/>
          </a:xfrm>
          <a:custGeom>
            <a:avLst/>
            <a:gdLst/>
            <a:ahLst/>
            <a:cxnLst/>
            <a:rect r="r" b="b" t="t" l="l"/>
            <a:pathLst>
              <a:path h="6162726" w="6363467">
                <a:moveTo>
                  <a:pt x="0" y="0"/>
                </a:moveTo>
                <a:lnTo>
                  <a:pt x="6363467" y="0"/>
                </a:lnTo>
                <a:lnTo>
                  <a:pt x="6363467" y="6162725"/>
                </a:lnTo>
                <a:lnTo>
                  <a:pt x="0" y="616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20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2444" y="3118161"/>
            <a:ext cx="6363467" cy="6206593"/>
          </a:xfrm>
          <a:custGeom>
            <a:avLst/>
            <a:gdLst/>
            <a:ahLst/>
            <a:cxnLst/>
            <a:rect r="r" b="b" t="t" l="l"/>
            <a:pathLst>
              <a:path h="6206593" w="6363467">
                <a:moveTo>
                  <a:pt x="0" y="0"/>
                </a:moveTo>
                <a:lnTo>
                  <a:pt x="6363467" y="0"/>
                </a:lnTo>
                <a:lnTo>
                  <a:pt x="6363467" y="6206593"/>
                </a:lnTo>
                <a:lnTo>
                  <a:pt x="0" y="6206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7512" y="1560726"/>
            <a:ext cx="14829865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0"/>
              </a:lnSpc>
              <a:spcBef>
                <a:spcPct val="0"/>
              </a:spcBef>
            </a:pPr>
            <a:r>
              <a:rPr lang="en-US" sz="7700" spc="531">
                <a:solidFill>
                  <a:srgbClr val="562C67"/>
                </a:solidFill>
                <a:latin typeface="Lazydog"/>
              </a:rPr>
              <a:t>ROMANTICISM ARTISTS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1049" y="3804668"/>
            <a:ext cx="5035392" cy="1154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2C67"/>
                </a:solidFill>
                <a:latin typeface="Advent Pro Bold"/>
              </a:rPr>
              <a:t>Jean Louis Théodore Géricault (1791-1824)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5109" y="3850705"/>
            <a:ext cx="489813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62C67"/>
                </a:solidFill>
                <a:latin typeface="Advent Pro Bold"/>
              </a:rPr>
              <a:t>Famous Artworks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461049" y="4901948"/>
            <a:ext cx="5035392" cy="2846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</a:pPr>
            <a:r>
              <a:rPr lang="en-US" sz="2697">
                <a:solidFill>
                  <a:srgbClr val="562C67"/>
                </a:solidFill>
                <a:latin typeface="Sniglet"/>
              </a:rPr>
              <a:t>  - First French master and leader of the French realistic school.</a:t>
            </a:r>
          </a:p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697">
                <a:solidFill>
                  <a:srgbClr val="562C67"/>
                </a:solidFill>
                <a:latin typeface="Sniglet"/>
              </a:rPr>
              <a:t>  - Known for energetic, powerful, and brilliantly colored masterpieces.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25109" y="4469899"/>
            <a:ext cx="4898138" cy="3599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0"/>
              </a:lnSpc>
            </a:pPr>
            <a:r>
              <a:rPr lang="en-US" sz="2300">
                <a:solidFill>
                  <a:srgbClr val="562C67"/>
                </a:solidFill>
                <a:latin typeface="Sniglet"/>
              </a:rPr>
              <a:t>  - *The Raft of the Medusa*: Depicts victims of a contemporary shipwreck, French emigrants en route to West Africa.</a:t>
            </a:r>
          </a:p>
          <a:p>
            <a:pPr>
              <a:lnSpc>
                <a:spcPts val="3220"/>
              </a:lnSpc>
            </a:pPr>
            <a:r>
              <a:rPr lang="en-US" sz="2300">
                <a:solidFill>
                  <a:srgbClr val="562C67"/>
                </a:solidFill>
                <a:latin typeface="Sniglet"/>
              </a:rPr>
              <a:t>  - *Charging Chasseur*: Shows influence of Rubens with contemporary subject matter.</a:t>
            </a: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562C67"/>
                </a:solidFill>
                <a:latin typeface="Sniglet"/>
              </a:rPr>
              <a:t>  - *Insane Woman*: Emotional portrayal of mental anguish.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7151" y="485428"/>
            <a:ext cx="2032924" cy="2105665"/>
          </a:xfrm>
          <a:custGeom>
            <a:avLst/>
            <a:gdLst/>
            <a:ahLst/>
            <a:cxnLst/>
            <a:rect r="r" b="b" t="t" l="l"/>
            <a:pathLst>
              <a:path h="2105665" w="2032924">
                <a:moveTo>
                  <a:pt x="0" y="0"/>
                </a:moveTo>
                <a:lnTo>
                  <a:pt x="2032924" y="0"/>
                </a:lnTo>
                <a:lnTo>
                  <a:pt x="2032924" y="2105665"/>
                </a:lnTo>
                <a:lnTo>
                  <a:pt x="0" y="210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45396">
            <a:off x="490271" y="7784487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699"/>
                </a:moveTo>
                <a:lnTo>
                  <a:pt x="0" y="3374699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69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50103">
            <a:off x="15146232" y="-2028836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79837" y="-434234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596624">
            <a:off x="-2698588" y="5667427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5" y="0"/>
                </a:lnTo>
                <a:lnTo>
                  <a:pt x="6218675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841955">
            <a:off x="15638620" y="-1894129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45992" y="638230"/>
            <a:ext cx="16596017" cy="9270588"/>
            <a:chOff x="0" y="0"/>
            <a:chExt cx="22128022" cy="1236078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03586" y="593082"/>
              <a:ext cx="20632322" cy="11038596"/>
            </a:xfrm>
            <a:custGeom>
              <a:avLst/>
              <a:gdLst/>
              <a:ahLst/>
              <a:cxnLst/>
              <a:rect r="r" b="b" t="t" l="l"/>
              <a:pathLst>
                <a:path h="11038596" w="20632322">
                  <a:moveTo>
                    <a:pt x="0" y="0"/>
                  </a:moveTo>
                  <a:lnTo>
                    <a:pt x="20632322" y="0"/>
                  </a:lnTo>
                  <a:lnTo>
                    <a:pt x="20632322" y="11038596"/>
                  </a:lnTo>
                  <a:lnTo>
                    <a:pt x="0" y="110385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-202767" r="0" b="-23584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929037">
              <a:off x="-53123" y="1001002"/>
              <a:ext cx="4040086" cy="964571"/>
            </a:xfrm>
            <a:custGeom>
              <a:avLst/>
              <a:gdLst/>
              <a:ahLst/>
              <a:cxnLst/>
              <a:rect r="r" b="b" t="t" l="l"/>
              <a:pathLst>
                <a:path h="964571" w="4040086">
                  <a:moveTo>
                    <a:pt x="0" y="0"/>
                  </a:moveTo>
                  <a:lnTo>
                    <a:pt x="4040086" y="0"/>
                  </a:lnTo>
                  <a:lnTo>
                    <a:pt x="4040086" y="964571"/>
                  </a:lnTo>
                  <a:lnTo>
                    <a:pt x="0" y="964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929037">
              <a:off x="18141059" y="10395212"/>
              <a:ext cx="4040086" cy="964571"/>
            </a:xfrm>
            <a:custGeom>
              <a:avLst/>
              <a:gdLst/>
              <a:ahLst/>
              <a:cxnLst/>
              <a:rect r="r" b="b" t="t" l="l"/>
              <a:pathLst>
                <a:path h="964571" w="4040086">
                  <a:moveTo>
                    <a:pt x="0" y="0"/>
                  </a:moveTo>
                  <a:lnTo>
                    <a:pt x="4040086" y="0"/>
                  </a:lnTo>
                  <a:lnTo>
                    <a:pt x="4040086" y="964570"/>
                  </a:lnTo>
                  <a:lnTo>
                    <a:pt x="0" y="9645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true" rot="0">
            <a:off x="1328671" y="8584134"/>
            <a:ext cx="5407699" cy="3667403"/>
          </a:xfrm>
          <a:custGeom>
            <a:avLst/>
            <a:gdLst/>
            <a:ahLst/>
            <a:cxnLst/>
            <a:rect r="r" b="b" t="t" l="l"/>
            <a:pathLst>
              <a:path h="3667403" w="5407699">
                <a:moveTo>
                  <a:pt x="0" y="3667403"/>
                </a:moveTo>
                <a:lnTo>
                  <a:pt x="5407699" y="3667403"/>
                </a:lnTo>
                <a:lnTo>
                  <a:pt x="5407699" y="0"/>
                </a:lnTo>
                <a:lnTo>
                  <a:pt x="0" y="0"/>
                </a:lnTo>
                <a:lnTo>
                  <a:pt x="0" y="3667403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6258430">
            <a:off x="14016846" y="-2814539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21766">
            <a:off x="593573" y="3206306"/>
            <a:ext cx="2040093" cy="2573511"/>
          </a:xfrm>
          <a:custGeom>
            <a:avLst/>
            <a:gdLst/>
            <a:ahLst/>
            <a:cxnLst/>
            <a:rect r="r" b="b" t="t" l="l"/>
            <a:pathLst>
              <a:path h="2573511" w="2040093">
                <a:moveTo>
                  <a:pt x="0" y="0"/>
                </a:moveTo>
                <a:lnTo>
                  <a:pt x="2040092" y="0"/>
                </a:lnTo>
                <a:lnTo>
                  <a:pt x="2040092" y="2573511"/>
                </a:lnTo>
                <a:lnTo>
                  <a:pt x="0" y="25735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1197083">
            <a:off x="15084797" y="-517170"/>
            <a:ext cx="3751552" cy="2544235"/>
          </a:xfrm>
          <a:custGeom>
            <a:avLst/>
            <a:gdLst/>
            <a:ahLst/>
            <a:cxnLst/>
            <a:rect r="r" b="b" t="t" l="l"/>
            <a:pathLst>
              <a:path h="2544235" w="3751552">
                <a:moveTo>
                  <a:pt x="0" y="0"/>
                </a:moveTo>
                <a:lnTo>
                  <a:pt x="3751552" y="0"/>
                </a:lnTo>
                <a:lnTo>
                  <a:pt x="3751552" y="2544235"/>
                </a:lnTo>
                <a:lnTo>
                  <a:pt x="0" y="254423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0" y="7362314"/>
            <a:ext cx="2657343" cy="2252098"/>
          </a:xfrm>
          <a:custGeom>
            <a:avLst/>
            <a:gdLst/>
            <a:ahLst/>
            <a:cxnLst/>
            <a:rect r="r" b="b" t="t" l="l"/>
            <a:pathLst>
              <a:path h="2252098" w="2657343">
                <a:moveTo>
                  <a:pt x="0" y="0"/>
                </a:moveTo>
                <a:lnTo>
                  <a:pt x="2657343" y="0"/>
                </a:lnTo>
                <a:lnTo>
                  <a:pt x="2657343" y="2252098"/>
                </a:lnTo>
                <a:lnTo>
                  <a:pt x="0" y="22520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137984" y="1440027"/>
            <a:ext cx="12783154" cy="7281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Festival dances: Cultural expressions with percussion beats, honoring Patron Saints or celebrating harvests.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Famous festivals: Sinulog, Dinagyang, Ati-atihan, and others showcase cultural diversity.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Purpose of festivals: Celebrate unity, industry, and bountiful harvests.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Economic impact: Boost tourism, entertainment, and community upliftment.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Aliwan Fiesta: National festival showcasing diverse cultural expressions.</a:t>
            </a:r>
          </a:p>
          <a:p>
            <a:pPr>
              <a:lnSpc>
                <a:spcPts val="4480"/>
              </a:lnSpc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Resilience: Festivals reflect Filipino community unity amidst challenges.</a:t>
            </a:r>
          </a:p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562C67"/>
                </a:solidFill>
                <a:latin typeface="Sniglet"/>
              </a:rPr>
              <a:t>- Religious vs. Secular: Festivals can honor icons or celebrate industry/harvests.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-3644192" y="6629755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4" y="0"/>
                </a:lnTo>
                <a:lnTo>
                  <a:pt x="7288384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97012" y="3162029"/>
            <a:ext cx="6363467" cy="6162726"/>
          </a:xfrm>
          <a:custGeom>
            <a:avLst/>
            <a:gdLst/>
            <a:ahLst/>
            <a:cxnLst/>
            <a:rect r="r" b="b" t="t" l="l"/>
            <a:pathLst>
              <a:path h="6162726" w="6363467">
                <a:moveTo>
                  <a:pt x="0" y="0"/>
                </a:moveTo>
                <a:lnTo>
                  <a:pt x="6363467" y="0"/>
                </a:lnTo>
                <a:lnTo>
                  <a:pt x="6363467" y="6162725"/>
                </a:lnTo>
                <a:lnTo>
                  <a:pt x="0" y="616272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4204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292444" y="3118161"/>
            <a:ext cx="6363467" cy="6206593"/>
          </a:xfrm>
          <a:custGeom>
            <a:avLst/>
            <a:gdLst/>
            <a:ahLst/>
            <a:cxnLst/>
            <a:rect r="r" b="b" t="t" l="l"/>
            <a:pathLst>
              <a:path h="6206593" w="6363467">
                <a:moveTo>
                  <a:pt x="0" y="0"/>
                </a:moveTo>
                <a:lnTo>
                  <a:pt x="6363467" y="0"/>
                </a:lnTo>
                <a:lnTo>
                  <a:pt x="6363467" y="6206593"/>
                </a:lnTo>
                <a:lnTo>
                  <a:pt x="0" y="62065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68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877512" y="1560726"/>
            <a:ext cx="14829865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0"/>
              </a:lnSpc>
              <a:spcBef>
                <a:spcPct val="0"/>
              </a:spcBef>
            </a:pPr>
            <a:r>
              <a:rPr lang="en-US" sz="7700" spc="531">
                <a:solidFill>
                  <a:srgbClr val="562C67"/>
                </a:solidFill>
                <a:latin typeface="Lazydog"/>
              </a:rPr>
              <a:t>ROMANTICISM ARTISTS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461049" y="4016758"/>
            <a:ext cx="5035392" cy="573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562C67"/>
                </a:solidFill>
                <a:latin typeface="Advent Pro Bold"/>
              </a:rPr>
              <a:t>Eugène Delacroix (1798-1863)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025109" y="3850705"/>
            <a:ext cx="4898138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562C67"/>
                </a:solidFill>
                <a:latin typeface="Advent Pro Bold"/>
              </a:rPr>
              <a:t>Francisco Goya (1746-1828)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96410" y="4731482"/>
            <a:ext cx="5364670" cy="421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- Regarded as the greatest French Romantic painter.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Known for achieving brilliant visual effects with contrasting colors and small, adjacent strokes.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Highly influential to Romantic painters and later adapted by Impressionist artists.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- **Famous Artwork**: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*Liberty Leading the People*: Iconic portrayal of liberty as a woman leading the people, symbolizing the July Revolution of 1830 in France.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93284" y="4306570"/>
            <a:ext cx="5361788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Commissioned Romantic painter by the King of Spain.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Known as both the last of the "Old Masters" and the first of the "Moderns."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- **Famous Artworks**: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*The Third of May*: Depicts Spanish resistance to Napoleon's armies during the occupation of 1808 in the Peninsular War.</a:t>
            </a:r>
          </a:p>
          <a:p>
            <a:pPr>
              <a:lnSpc>
                <a:spcPts val="2800"/>
              </a:lnSpc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*Saturn Devouring His Son*: Depicts the Greek myth of the Titan Cronus (Saturn) eating his children out of fear of being overthrown.</a:t>
            </a:r>
          </a:p>
          <a:p>
            <a:pPr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562C67"/>
                </a:solidFill>
                <a:latin typeface="Sniglet"/>
              </a:rPr>
              <a:t>  - *The Burial of Sardine*: (Additional details needed)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617151" y="485428"/>
            <a:ext cx="2032924" cy="2105665"/>
          </a:xfrm>
          <a:custGeom>
            <a:avLst/>
            <a:gdLst/>
            <a:ahLst/>
            <a:cxnLst/>
            <a:rect r="r" b="b" t="t" l="l"/>
            <a:pathLst>
              <a:path h="2105665" w="2032924">
                <a:moveTo>
                  <a:pt x="0" y="0"/>
                </a:moveTo>
                <a:lnTo>
                  <a:pt x="2032924" y="0"/>
                </a:lnTo>
                <a:lnTo>
                  <a:pt x="2032924" y="2105665"/>
                </a:lnTo>
                <a:lnTo>
                  <a:pt x="0" y="21056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-145396">
            <a:off x="490271" y="7784487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699"/>
                </a:moveTo>
                <a:lnTo>
                  <a:pt x="0" y="3374699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699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950103">
            <a:off x="15146232" y="-2028836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6279837" y="-434234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57308" y="2807231"/>
            <a:ext cx="1157964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54">
                <a:solidFill>
                  <a:srgbClr val="6F4380"/>
                </a:solidFill>
                <a:latin typeface="Lazydog"/>
              </a:rPr>
              <a:t>LOCOMOTOR MOVEMENTS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392681" y="3693636"/>
            <a:ext cx="11108894" cy="5227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- Preparatory movement: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Step: Transfer weight from one foot to the other.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- Walk: Alternating steps in any direction, both feet in contact with the ground.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- Run: Quick steps with one foot on the ground at a time.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- Jump: Both feet leave the ground; five ways to do it: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1. Take off and land on the same foot.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2. Take off and land on the other foot.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3. Take off and land on both feet.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4. Take off from both feet and land on one foot.</a:t>
            </a:r>
          </a:p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5. Take off from both feet and land on both feet.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61710" y="2619906"/>
            <a:ext cx="1157964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54">
                <a:solidFill>
                  <a:srgbClr val="6F4380"/>
                </a:solidFill>
                <a:latin typeface="Lazydog"/>
              </a:rPr>
              <a:t>NON-LOCOMOTOR MOVEMENTS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28055" y="3039980"/>
            <a:ext cx="11108894" cy="5703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- Performed without moving to another point.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- Movements include: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Flexion: Decreasing joint angle.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Extension: Increasing joint angle.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Contraction: Muscle shortening.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Release: Letting go of muscle tension.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Collapse: Deliberate reduction of energy.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Recover: Regaining energy in a body segment.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Rotation: Circular movement of body segments.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Twist: Moving body segments from an axis.</a:t>
            </a:r>
          </a:p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Pivot: Changing position to face a different direction.</a:t>
            </a:r>
          </a:p>
          <a:p>
            <a:pPr algn="ctr">
              <a:lnSpc>
                <a:spcPts val="3785"/>
              </a:lnSpc>
              <a:spcBef>
                <a:spcPct val="0"/>
              </a:spcBef>
            </a:pPr>
            <a:r>
              <a:rPr lang="en-US" sz="2703">
                <a:solidFill>
                  <a:srgbClr val="562C67"/>
                </a:solidFill>
                <a:latin typeface="Sniglet"/>
              </a:rPr>
              <a:t>    - Turn: Completing a turning movement while maintaining balance.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61710" y="2619906"/>
            <a:ext cx="11579641" cy="431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499"/>
              </a:lnSpc>
              <a:spcBef>
                <a:spcPct val="0"/>
              </a:spcBef>
            </a:pPr>
            <a:r>
              <a:rPr lang="en-US" sz="2499" spc="254">
                <a:solidFill>
                  <a:srgbClr val="6F4380"/>
                </a:solidFill>
                <a:latin typeface="Lazydog"/>
              </a:rPr>
              <a:t>ELEMENTS OF MOVEMENTS IN SPACE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628055" y="3030455"/>
            <a:ext cx="11108894" cy="596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  - Rhythm: Regular recurrence of a beat, dictated by music tempo.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  - Level: Refers to movement height - low, medium, high.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  - Range: Scope of movement execution based on space provided.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  - Floor Pattern/Design: Designs created on the floor by dancers' bodies.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  - Direction: Movement directions - forward, backward, sideward, upward.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  - Focus: Focal point of dancers' attention while moving.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589553" y="2417824"/>
            <a:ext cx="11108894" cy="650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- Maintenance of appropriate weight: Balanced diet and regular exercise are essential.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- Losing weight: Vigorous aerobic activities and a well-planned diet are safest and most effective.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- Fad methods like diet pills or herbal medicines may be ineffective and unhealthy.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- Gaining weight: Weight resistance training and a well-designed diet program are effective.</a:t>
            </a:r>
          </a:p>
          <a:p>
            <a:pPr algn="ctr">
              <a:lnSpc>
                <a:spcPts val="4339"/>
              </a:lnSpc>
            </a:pPr>
            <a:r>
              <a:rPr lang="en-US" sz="3099">
                <a:solidFill>
                  <a:srgbClr val="562C67"/>
                </a:solidFill>
                <a:latin typeface="Sniglet"/>
              </a:rPr>
              <a:t>- Overeating contributes to weight gain, but excess calories not burned lead to fat storage.</a:t>
            </a:r>
          </a:p>
          <a:p>
            <a:pPr algn="ctr">
              <a:lnSpc>
                <a:spcPts val="4339"/>
              </a:lnSpc>
              <a:spcBef>
                <a:spcPct val="0"/>
              </a:spcBef>
            </a:pPr>
            <a:r>
              <a:rPr lang="en-US" sz="3099">
                <a:solidFill>
                  <a:srgbClr val="562C67"/>
                </a:solidFill>
                <a:latin typeface="Sniglet"/>
              </a:rPr>
              <a:t>- Muscle mass from weight resistance training has weight advantages over stored fat.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998935" y="330986"/>
            <a:ext cx="8773282" cy="9743405"/>
          </a:xfrm>
          <a:custGeom>
            <a:avLst/>
            <a:gdLst/>
            <a:ahLst/>
            <a:cxnLst/>
            <a:rect r="r" b="b" t="t" l="l"/>
            <a:pathLst>
              <a:path h="9743405" w="8773282">
                <a:moveTo>
                  <a:pt x="0" y="0"/>
                </a:moveTo>
                <a:lnTo>
                  <a:pt x="8773282" y="0"/>
                </a:lnTo>
                <a:lnTo>
                  <a:pt x="8773282" y="9743405"/>
                </a:lnTo>
                <a:lnTo>
                  <a:pt x="0" y="97434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769" t="-2409" r="-7679" b="-21887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105606" y="2367434"/>
            <a:ext cx="8666611" cy="7413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- Total Energy Requirement (TER) Formula: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  <a:ea typeface="Sniglet"/>
              </a:rPr>
              <a:t>  - TER = DBW (Desirable Body Weight) × Physical Activity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- Desirable Body Weight (DBW) Calculation: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  1. Obtain height in centimeters.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  2. Subtract height from 100 to get DBW in kilograms.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  3. Adjust DBW for Filipinos by subtracting 10% of obtained DBW value.</a:t>
            </a:r>
          </a:p>
          <a:p>
            <a:pPr algn="ctr">
              <a:lnSpc>
                <a:spcPts val="4540"/>
              </a:lnSpc>
            </a:pP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Example:</a:t>
            </a:r>
          </a:p>
          <a:p>
            <a:pPr algn="ctr">
              <a:lnSpc>
                <a:spcPts val="4540"/>
              </a:lnSpc>
            </a:pPr>
            <a:r>
              <a:rPr lang="en-US" sz="3243">
                <a:solidFill>
                  <a:srgbClr val="562C67"/>
                </a:solidFill>
                <a:latin typeface="Sniglet"/>
              </a:rPr>
              <a:t>- DBW = Height (in cm) - 100</a:t>
            </a:r>
          </a:p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sz="3243">
                <a:solidFill>
                  <a:srgbClr val="562C67"/>
                </a:solidFill>
                <a:latin typeface="Sniglet"/>
              </a:rPr>
              <a:t>- DBW-F (Filipinos) = DBW - (10% of DBW)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5077177" y="8594514"/>
            <a:ext cx="4364247" cy="2959753"/>
          </a:xfrm>
          <a:custGeom>
            <a:avLst/>
            <a:gdLst/>
            <a:ahLst/>
            <a:cxnLst/>
            <a:rect r="r" b="b" t="t" l="l"/>
            <a:pathLst>
              <a:path h="2959753" w="4364247">
                <a:moveTo>
                  <a:pt x="0" y="2959753"/>
                </a:moveTo>
                <a:lnTo>
                  <a:pt x="4364246" y="2959753"/>
                </a:lnTo>
                <a:lnTo>
                  <a:pt x="4364246" y="0"/>
                </a:lnTo>
                <a:lnTo>
                  <a:pt x="0" y="0"/>
                </a:lnTo>
                <a:lnTo>
                  <a:pt x="0" y="2959753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997256" y="451170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3969251" y="6429088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227920">
            <a:off x="634444" y="124622"/>
            <a:ext cx="2425088" cy="3059170"/>
          </a:xfrm>
          <a:custGeom>
            <a:avLst/>
            <a:gdLst/>
            <a:ahLst/>
            <a:cxnLst/>
            <a:rect r="r" b="b" t="t" l="l"/>
            <a:pathLst>
              <a:path h="3059170" w="2425088">
                <a:moveTo>
                  <a:pt x="0" y="0"/>
                </a:moveTo>
                <a:lnTo>
                  <a:pt x="2425088" y="0"/>
                </a:lnTo>
                <a:lnTo>
                  <a:pt x="2425088" y="3059170"/>
                </a:lnTo>
                <a:lnTo>
                  <a:pt x="0" y="30591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6076273">
            <a:off x="15178663" y="-2055976"/>
            <a:ext cx="6218675" cy="6583379"/>
          </a:xfrm>
          <a:custGeom>
            <a:avLst/>
            <a:gdLst/>
            <a:ahLst/>
            <a:cxnLst/>
            <a:rect r="r" b="b" t="t" l="l"/>
            <a:pathLst>
              <a:path h="6583379" w="6218675">
                <a:moveTo>
                  <a:pt x="0" y="0"/>
                </a:moveTo>
                <a:lnTo>
                  <a:pt x="6218674" y="0"/>
                </a:lnTo>
                <a:lnTo>
                  <a:pt x="6218674" y="6583379"/>
                </a:lnTo>
                <a:lnTo>
                  <a:pt x="0" y="658337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393025" y="-582943"/>
            <a:ext cx="3732549" cy="2531347"/>
          </a:xfrm>
          <a:custGeom>
            <a:avLst/>
            <a:gdLst/>
            <a:ahLst/>
            <a:cxnLst/>
            <a:rect r="r" b="b" t="t" l="l"/>
            <a:pathLst>
              <a:path h="2531347" w="3732549">
                <a:moveTo>
                  <a:pt x="0" y="0"/>
                </a:moveTo>
                <a:lnTo>
                  <a:pt x="3732550" y="0"/>
                </a:lnTo>
                <a:lnTo>
                  <a:pt x="3732550" y="2531347"/>
                </a:lnTo>
                <a:lnTo>
                  <a:pt x="0" y="2531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702067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4871977">
            <a:off x="-3101393" y="5362275"/>
            <a:ext cx="4779588" cy="5059895"/>
          </a:xfrm>
          <a:custGeom>
            <a:avLst/>
            <a:gdLst/>
            <a:ahLst/>
            <a:cxnLst/>
            <a:rect r="r" b="b" t="t" l="l"/>
            <a:pathLst>
              <a:path h="5059895" w="4779588">
                <a:moveTo>
                  <a:pt x="0" y="0"/>
                </a:moveTo>
                <a:lnTo>
                  <a:pt x="4779588" y="0"/>
                </a:lnTo>
                <a:lnTo>
                  <a:pt x="4779588" y="5059895"/>
                </a:lnTo>
                <a:lnTo>
                  <a:pt x="0" y="505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6299931">
            <a:off x="15737403" y="-1375018"/>
            <a:ext cx="5101195" cy="5400363"/>
          </a:xfrm>
          <a:custGeom>
            <a:avLst/>
            <a:gdLst/>
            <a:ahLst/>
            <a:cxnLst/>
            <a:rect r="r" b="b" t="t" l="l"/>
            <a:pathLst>
              <a:path h="5400363" w="5101195">
                <a:moveTo>
                  <a:pt x="0" y="0"/>
                </a:moveTo>
                <a:lnTo>
                  <a:pt x="5101194" y="0"/>
                </a:lnTo>
                <a:lnTo>
                  <a:pt x="5101194" y="5400362"/>
                </a:lnTo>
                <a:lnTo>
                  <a:pt x="0" y="540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21476" y="276171"/>
            <a:ext cx="15508328" cy="9734658"/>
            <a:chOff x="0" y="0"/>
            <a:chExt cx="20677770" cy="1297954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95253" y="905343"/>
              <a:ext cx="18531602" cy="11325975"/>
            </a:xfrm>
            <a:custGeom>
              <a:avLst/>
              <a:gdLst/>
              <a:ahLst/>
              <a:cxnLst/>
              <a:rect r="r" b="b" t="t" l="l"/>
              <a:pathLst>
                <a:path h="11325975" w="18531602">
                  <a:moveTo>
                    <a:pt x="0" y="0"/>
                  </a:moveTo>
                  <a:lnTo>
                    <a:pt x="18531603" y="0"/>
                  </a:lnTo>
                  <a:lnTo>
                    <a:pt x="18531603" y="11325975"/>
                  </a:lnTo>
                  <a:lnTo>
                    <a:pt x="0" y="113259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-116872" r="0" b="-3241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-1687539">
              <a:off x="17019476" y="11031380"/>
              <a:ext cx="3594780" cy="1169937"/>
            </a:xfrm>
            <a:custGeom>
              <a:avLst/>
              <a:gdLst/>
              <a:ahLst/>
              <a:cxnLst/>
              <a:rect r="r" b="b" t="t" l="l"/>
              <a:pathLst>
                <a:path h="1169937" w="3594780">
                  <a:moveTo>
                    <a:pt x="0" y="0"/>
                  </a:moveTo>
                  <a:lnTo>
                    <a:pt x="3594779" y="0"/>
                  </a:lnTo>
                  <a:lnTo>
                    <a:pt x="3594779" y="1169937"/>
                  </a:lnTo>
                  <a:lnTo>
                    <a:pt x="0" y="11699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-1687539">
              <a:off x="69538" y="852023"/>
              <a:ext cx="3935659" cy="1280878"/>
            </a:xfrm>
            <a:custGeom>
              <a:avLst/>
              <a:gdLst/>
              <a:ahLst/>
              <a:cxnLst/>
              <a:rect r="r" b="b" t="t" l="l"/>
              <a:pathLst>
                <a:path h="1280878" w="3935659">
                  <a:moveTo>
                    <a:pt x="0" y="0"/>
                  </a:moveTo>
                  <a:lnTo>
                    <a:pt x="3935659" y="0"/>
                  </a:lnTo>
                  <a:lnTo>
                    <a:pt x="3935659" y="1280878"/>
                  </a:lnTo>
                  <a:lnTo>
                    <a:pt x="0" y="12808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3371094" y="3623659"/>
            <a:ext cx="11809091" cy="3938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282"/>
              </a:lnSpc>
            </a:pPr>
            <a:r>
              <a:rPr lang="en-US" sz="9099" spc="209">
                <a:solidFill>
                  <a:srgbClr val="562C67"/>
                </a:solidFill>
                <a:latin typeface="Lazydog"/>
              </a:rPr>
              <a:t>ARTS OF THE NEOCLASSIC AND ROMANTIC PERIODS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4386807">
            <a:off x="15425014" y="4033060"/>
            <a:ext cx="1498375" cy="2765456"/>
          </a:xfrm>
          <a:custGeom>
            <a:avLst/>
            <a:gdLst/>
            <a:ahLst/>
            <a:cxnLst/>
            <a:rect r="r" b="b" t="t" l="l"/>
            <a:pathLst>
              <a:path h="2765456" w="1498375">
                <a:moveTo>
                  <a:pt x="0" y="0"/>
                </a:moveTo>
                <a:lnTo>
                  <a:pt x="1498374" y="0"/>
                </a:lnTo>
                <a:lnTo>
                  <a:pt x="1498374" y="2765456"/>
                </a:lnTo>
                <a:lnTo>
                  <a:pt x="0" y="27654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489264" y="6789538"/>
            <a:ext cx="1491908" cy="1545290"/>
          </a:xfrm>
          <a:custGeom>
            <a:avLst/>
            <a:gdLst/>
            <a:ahLst/>
            <a:cxnLst/>
            <a:rect r="r" b="b" t="t" l="l"/>
            <a:pathLst>
              <a:path h="1545290" w="1491908">
                <a:moveTo>
                  <a:pt x="0" y="0"/>
                </a:moveTo>
                <a:lnTo>
                  <a:pt x="1491908" y="0"/>
                </a:lnTo>
                <a:lnTo>
                  <a:pt x="1491908" y="1545290"/>
                </a:lnTo>
                <a:lnTo>
                  <a:pt x="0" y="15452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459983">
            <a:off x="12629588" y="-2319498"/>
            <a:ext cx="5101195" cy="5400363"/>
          </a:xfrm>
          <a:custGeom>
            <a:avLst/>
            <a:gdLst/>
            <a:ahLst/>
            <a:cxnLst/>
            <a:rect r="r" b="b" t="t" l="l"/>
            <a:pathLst>
              <a:path h="5400363" w="5101195">
                <a:moveTo>
                  <a:pt x="0" y="0"/>
                </a:moveTo>
                <a:lnTo>
                  <a:pt x="5101195" y="0"/>
                </a:lnTo>
                <a:lnTo>
                  <a:pt x="5101195" y="5400362"/>
                </a:lnTo>
                <a:lnTo>
                  <a:pt x="0" y="540036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65233" y="-626389"/>
            <a:ext cx="3751552" cy="2544235"/>
          </a:xfrm>
          <a:custGeom>
            <a:avLst/>
            <a:gdLst/>
            <a:ahLst/>
            <a:cxnLst/>
            <a:rect r="r" b="b" t="t" l="l"/>
            <a:pathLst>
              <a:path h="2544235" w="3751552">
                <a:moveTo>
                  <a:pt x="0" y="0"/>
                </a:moveTo>
                <a:lnTo>
                  <a:pt x="3751552" y="0"/>
                </a:lnTo>
                <a:lnTo>
                  <a:pt x="3751552" y="2544234"/>
                </a:lnTo>
                <a:lnTo>
                  <a:pt x="0" y="254423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8039627">
            <a:off x="-47396" y="7480881"/>
            <a:ext cx="4779588" cy="5059895"/>
          </a:xfrm>
          <a:custGeom>
            <a:avLst/>
            <a:gdLst/>
            <a:ahLst/>
            <a:cxnLst/>
            <a:rect r="r" b="b" t="t" l="l"/>
            <a:pathLst>
              <a:path h="5059895" w="4779588">
                <a:moveTo>
                  <a:pt x="0" y="0"/>
                </a:moveTo>
                <a:lnTo>
                  <a:pt x="4779588" y="0"/>
                </a:lnTo>
                <a:lnTo>
                  <a:pt x="4779588" y="5059895"/>
                </a:lnTo>
                <a:lnTo>
                  <a:pt x="0" y="505989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3895674">
            <a:off x="1904121" y="2667012"/>
            <a:ext cx="1777266" cy="2449865"/>
          </a:xfrm>
          <a:custGeom>
            <a:avLst/>
            <a:gdLst/>
            <a:ahLst/>
            <a:cxnLst/>
            <a:rect r="r" b="b" t="t" l="l"/>
            <a:pathLst>
              <a:path h="2449865" w="1777266">
                <a:moveTo>
                  <a:pt x="0" y="0"/>
                </a:moveTo>
                <a:lnTo>
                  <a:pt x="1777266" y="0"/>
                </a:lnTo>
                <a:lnTo>
                  <a:pt x="1777266" y="2449865"/>
                </a:lnTo>
                <a:lnTo>
                  <a:pt x="0" y="244986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-3089524">
            <a:off x="188664" y="7907114"/>
            <a:ext cx="2665623" cy="2259115"/>
          </a:xfrm>
          <a:custGeom>
            <a:avLst/>
            <a:gdLst/>
            <a:ahLst/>
            <a:cxnLst/>
            <a:rect r="r" b="b" t="t" l="l"/>
            <a:pathLst>
              <a:path h="2259115" w="2665623">
                <a:moveTo>
                  <a:pt x="0" y="0"/>
                </a:moveTo>
                <a:lnTo>
                  <a:pt x="2665623" y="0"/>
                </a:lnTo>
                <a:lnTo>
                  <a:pt x="2665623" y="2259115"/>
                </a:lnTo>
                <a:lnTo>
                  <a:pt x="0" y="225911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218807" y="2114294"/>
            <a:ext cx="2113665" cy="1270095"/>
          </a:xfrm>
          <a:custGeom>
            <a:avLst/>
            <a:gdLst/>
            <a:ahLst/>
            <a:cxnLst/>
            <a:rect r="r" b="b" t="t" l="l"/>
            <a:pathLst>
              <a:path h="1270095" w="2113665">
                <a:moveTo>
                  <a:pt x="0" y="0"/>
                </a:moveTo>
                <a:lnTo>
                  <a:pt x="2113665" y="0"/>
                </a:lnTo>
                <a:lnTo>
                  <a:pt x="2113665" y="1270094"/>
                </a:lnTo>
                <a:lnTo>
                  <a:pt x="0" y="127009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3009" r="-226" b="-3517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852905" y="1790140"/>
            <a:ext cx="12188446" cy="7130720"/>
          </a:xfrm>
          <a:custGeom>
            <a:avLst/>
            <a:gdLst/>
            <a:ahLst/>
            <a:cxnLst/>
            <a:rect r="r" b="b" t="t" l="l"/>
            <a:pathLst>
              <a:path h="7130720" w="12188446">
                <a:moveTo>
                  <a:pt x="0" y="0"/>
                </a:moveTo>
                <a:lnTo>
                  <a:pt x="12188446" y="0"/>
                </a:lnTo>
                <a:lnTo>
                  <a:pt x="12188446" y="7130719"/>
                </a:lnTo>
                <a:lnTo>
                  <a:pt x="0" y="7130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473" r="0" b="-916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61710" y="3498915"/>
            <a:ext cx="11579641" cy="1318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0"/>
              </a:lnSpc>
              <a:spcBef>
                <a:spcPct val="0"/>
              </a:spcBef>
            </a:pPr>
            <a:r>
              <a:rPr lang="en-US" sz="7700" spc="785">
                <a:solidFill>
                  <a:srgbClr val="6F4380"/>
                </a:solidFill>
                <a:latin typeface="Lazydog"/>
              </a:rPr>
              <a:t>NEOCLASSICISM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19745" y="606446"/>
            <a:ext cx="2360788" cy="2445260"/>
          </a:xfrm>
          <a:custGeom>
            <a:avLst/>
            <a:gdLst/>
            <a:ahLst/>
            <a:cxnLst/>
            <a:rect r="r" b="b" t="t" l="l"/>
            <a:pathLst>
              <a:path h="2445260" w="2360788">
                <a:moveTo>
                  <a:pt x="0" y="0"/>
                </a:moveTo>
                <a:lnTo>
                  <a:pt x="2360788" y="0"/>
                </a:lnTo>
                <a:lnTo>
                  <a:pt x="2360788" y="2445261"/>
                </a:lnTo>
                <a:lnTo>
                  <a:pt x="0" y="2445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45396">
            <a:off x="353830" y="8127244"/>
            <a:ext cx="1828474" cy="3374700"/>
          </a:xfrm>
          <a:custGeom>
            <a:avLst/>
            <a:gdLst/>
            <a:ahLst/>
            <a:cxnLst/>
            <a:rect r="r" b="b" t="t" l="l"/>
            <a:pathLst>
              <a:path h="3374700" w="1828474">
                <a:moveTo>
                  <a:pt x="1828474" y="3374700"/>
                </a:moveTo>
                <a:lnTo>
                  <a:pt x="0" y="3374700"/>
                </a:lnTo>
                <a:lnTo>
                  <a:pt x="0" y="0"/>
                </a:lnTo>
                <a:lnTo>
                  <a:pt x="1828474" y="0"/>
                </a:lnTo>
                <a:lnTo>
                  <a:pt x="1828474" y="337470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950103">
            <a:off x="14264288" y="-2054094"/>
            <a:ext cx="7288385" cy="7715824"/>
          </a:xfrm>
          <a:custGeom>
            <a:avLst/>
            <a:gdLst/>
            <a:ahLst/>
            <a:cxnLst/>
            <a:rect r="r" b="b" t="t" l="l"/>
            <a:pathLst>
              <a:path h="7715824" w="7288385">
                <a:moveTo>
                  <a:pt x="0" y="0"/>
                </a:moveTo>
                <a:lnTo>
                  <a:pt x="7288385" y="0"/>
                </a:lnTo>
                <a:lnTo>
                  <a:pt x="7288385" y="7715824"/>
                </a:lnTo>
                <a:lnTo>
                  <a:pt x="0" y="77158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386897" y="7747340"/>
            <a:ext cx="3744807" cy="2539660"/>
          </a:xfrm>
          <a:custGeom>
            <a:avLst/>
            <a:gdLst/>
            <a:ahLst/>
            <a:cxnLst/>
            <a:rect r="r" b="b" t="t" l="l"/>
            <a:pathLst>
              <a:path h="2539660" w="3744807">
                <a:moveTo>
                  <a:pt x="0" y="0"/>
                </a:moveTo>
                <a:lnTo>
                  <a:pt x="3744806" y="0"/>
                </a:lnTo>
                <a:lnTo>
                  <a:pt x="3744806" y="2539660"/>
                </a:lnTo>
                <a:lnTo>
                  <a:pt x="0" y="253966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59357" y="291157"/>
            <a:ext cx="3257286" cy="2760550"/>
          </a:xfrm>
          <a:custGeom>
            <a:avLst/>
            <a:gdLst/>
            <a:ahLst/>
            <a:cxnLst/>
            <a:rect r="r" b="b" t="t" l="l"/>
            <a:pathLst>
              <a:path h="2760550" w="3257286">
                <a:moveTo>
                  <a:pt x="0" y="0"/>
                </a:moveTo>
                <a:lnTo>
                  <a:pt x="3257286" y="0"/>
                </a:lnTo>
                <a:lnTo>
                  <a:pt x="3257286" y="2760550"/>
                </a:lnTo>
                <a:lnTo>
                  <a:pt x="0" y="27605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344145" y="5086350"/>
            <a:ext cx="7205967" cy="2369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5"/>
              </a:lnSpc>
            </a:pPr>
            <a:r>
              <a:rPr lang="en-US" sz="2703">
                <a:solidFill>
                  <a:srgbClr val="562C67"/>
                </a:solidFill>
                <a:latin typeface="Sniglet"/>
              </a:rPr>
              <a:t>a movement spanning late 18th to 19th centuries, influenced by Ancient Greek and Roman culture, coinciding with the Age of Enlightenment. </a:t>
            </a:r>
          </a:p>
          <a:p>
            <a:pPr algn="ctr">
              <a:lnSpc>
                <a:spcPts val="378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DAF7o8GE-R0</dc:identifier>
  <dcterms:modified xsi:type="dcterms:W3CDTF">2011-08-01T06:04:30Z</dcterms:modified>
  <cp:revision>1</cp:revision>
  <dc:title>Brown Colorful Doodle Cute Creative Kids Project Presentation</dc:title>
</cp:coreProperties>
</file>